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Layouts/slideLayout13.xml" ContentType="application/vnd.openxmlformats-officedocument.presentationml.slideLayou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slideMasters/slideMaster1.xml" ContentType="application/vnd.openxmlformats-officedocument.presentationml.slideMaster+xml"/>
  <Override PartName="/ppt/notesSlides/notesSlide2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commentAuthors.xml" ContentType="application/vnd.openxmlformats-officedocument.presentationml.commentAuthors+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docProps/app.xml" ContentType="application/vnd.openxmlformats-officedocument.extended-properties+xml"/>
  <Override PartName="/ppt/tags/tag25.xml" ContentType="application/vnd.openxmlformats-officedocument.presentationml.tags+xml"/>
  <Override PartName="/customXml/itemProps2.xml" ContentType="application/vnd.openxmlformats-officedocument.customXmlProperties+xml"/>
  <Override PartName="/ppt/tags/tag5.xml" ContentType="application/vnd.openxmlformats-officedocument.presentationml.tags+xml"/>
  <Override PartName="/docProps/core.xml" ContentType="application/vnd.openxmlformats-package.core-properties+xml"/>
  <Override PartName="/customXml/itemProps3.xml" ContentType="application/vnd.openxmlformats-officedocument.customXmlProperties+xml"/>
  <Override PartName="/ppt/tags/tag1.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16.xml" ContentType="application/vnd.openxmlformats-officedocument.presentationml.tags+xml"/>
  <Override PartName="/ppt/tags/tag20.xml" ContentType="application/vnd.openxmlformats-officedocument.presentationml.tags+xml"/>
  <Override PartName="/docProps/custom.xml" ContentType="application/vnd.openxmlformats-officedocument.custom-properties+xml"/>
  <Override PartName="/ppt/tags/tag21.xml" ContentType="application/vnd.openxmlformats-officedocument.presentationml.tags+xml"/>
  <Override PartName="/ppt/tags/tag22.xml" ContentType="application/vnd.openxmlformats-officedocument.presentationml.tags+xml"/>
  <Override PartName="/customXml/itemProps1.xml" ContentType="application/vnd.openxmlformats-officedocument.customXmlProperties+xml"/>
  <Override PartName="/ppt/tags/tag23.xml" ContentType="application/vnd.openxmlformats-officedocument.presentationml.tags+xml"/>
  <Override PartName="/ppt/tags/tag15.xml" ContentType="application/vnd.openxmlformats-officedocument.presentationml.tags+xml"/>
  <Override PartName="/ppt/tags/tag17.xml" ContentType="application/vnd.openxmlformats-officedocument.presentationml.tags+xml"/>
  <Override PartName="/ppt/tags/tag24.xml" ContentType="application/vnd.openxmlformats-officedocument.presentationml.tag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0" r:id="rId4"/>
  </p:sldMasterIdLst>
  <p:notesMasterIdLst>
    <p:notesMasterId r:id="rId30"/>
  </p:notesMasterIdLst>
  <p:sldIdLst>
    <p:sldId id="256" r:id="rId5"/>
    <p:sldId id="258" r:id="rId6"/>
    <p:sldId id="260" r:id="rId7"/>
    <p:sldId id="259" r:id="rId8"/>
    <p:sldId id="335" r:id="rId9"/>
    <p:sldId id="327" r:id="rId10"/>
    <p:sldId id="334" r:id="rId11"/>
    <p:sldId id="325" r:id="rId12"/>
    <p:sldId id="262" r:id="rId13"/>
    <p:sldId id="326" r:id="rId14"/>
    <p:sldId id="331" r:id="rId15"/>
    <p:sldId id="333" r:id="rId16"/>
    <p:sldId id="323" r:id="rId17"/>
    <p:sldId id="332" r:id="rId18"/>
    <p:sldId id="328" r:id="rId19"/>
    <p:sldId id="295" r:id="rId20"/>
    <p:sldId id="336" r:id="rId21"/>
    <p:sldId id="257" r:id="rId22"/>
    <p:sldId id="340" r:id="rId23"/>
    <p:sldId id="266" r:id="rId24"/>
    <p:sldId id="337" r:id="rId25"/>
    <p:sldId id="292" r:id="rId26"/>
    <p:sldId id="338" r:id="rId27"/>
    <p:sldId id="290" r:id="rId28"/>
    <p:sldId id="291" r:id="rId29"/>
  </p:sldIdLst>
  <p:sldSz cx="12192000" cy="6858000"/>
  <p:notesSz cx="6858000" cy="9144000"/>
  <p:embeddedFontLst>
    <p:embeddedFont>
      <p:font typeface="Calibri" panose="020F0502020204030204" pitchFamily="34" charset="0"/>
      <p:regular r:id="rId31"/>
      <p:bold r:id="rId32"/>
      <p:italic r:id="rId33"/>
      <p:boldItalic r:id="rId34"/>
    </p:embeddedFont>
    <p:embeddedFont>
      <p:font typeface="Century Gothic" panose="020B0502020202020204" pitchFamily="34" charset="0"/>
      <p:regular r:id="rId35"/>
      <p:bold r:id="rId36"/>
      <p:italic r:id="rId37"/>
      <p:boldItalic r:id="rId38"/>
    </p:embeddedFont>
  </p:embeddedFontLst>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Lambert, Shari" initials="LS" lastIdx="5" clrIdx="6">
    <p:extLst>
      <p:ext uri="{19B8F6BF-5375-455C-9EA6-DF929625EA0E}">
        <p15:presenceInfo xmlns:p15="http://schemas.microsoft.com/office/powerpoint/2012/main" userId="S::sbl@rti.org::62ef8086-de81-4226-b645-762e6e5dfc71" providerId="AD"/>
      </p:ext>
    </p:extLst>
  </p:cmAuthor>
  <p:cmAuthor id="1" name="Stadd, Jessie" initials="SJ" lastIdx="1" clrIdx="0">
    <p:extLst>
      <p:ext uri="{19B8F6BF-5375-455C-9EA6-DF929625EA0E}">
        <p15:presenceInfo xmlns:p15="http://schemas.microsoft.com/office/powerpoint/2012/main" userId="S::jstadd@rti.org::44a9573f-fddc-4716-bc25-9dc365c6924d" providerId="AD"/>
      </p:ext>
    </p:extLst>
  </p:cmAuthor>
  <p:cmAuthor id="8" name="Shogren, Julie" initials="SJ" lastIdx="8" clrIdx="7">
    <p:extLst>
      <p:ext uri="{19B8F6BF-5375-455C-9EA6-DF929625EA0E}">
        <p15:presenceInfo xmlns:p15="http://schemas.microsoft.com/office/powerpoint/2012/main" userId="S::jshogren@rti.org::b8ac11d4-25b8-47fb-add8-e9c5ea412aae" providerId="AD"/>
      </p:ext>
    </p:extLst>
  </p:cmAuthor>
  <p:cmAuthor id="2" name="Linda Wilson" initials="LW" lastIdx="13" clrIdx="1">
    <p:extLst>
      <p:ext uri="{19B8F6BF-5375-455C-9EA6-DF929625EA0E}">
        <p15:presenceInfo xmlns:p15="http://schemas.microsoft.com/office/powerpoint/2012/main" userId="Linda Wilson" providerId="None"/>
      </p:ext>
    </p:extLst>
  </p:cmAuthor>
  <p:cmAuthor id="9" name="Anthony, Margaret (CDC/DDID/NCEZID/DHQP) (CTR)" initials="AM((" lastIdx="1" clrIdx="8">
    <p:extLst>
      <p:ext uri="{19B8F6BF-5375-455C-9EA6-DF929625EA0E}">
        <p15:presenceInfo xmlns:p15="http://schemas.microsoft.com/office/powerpoint/2012/main" userId="Anthony, Margaret (CDC/DDID/NCEZID/DHQP) (CTR)" providerId="None"/>
      </p:ext>
    </p:extLst>
  </p:cmAuthor>
  <p:cmAuthor id="3" name="Rasmussen Foster, Laura" initials="RFL" lastIdx="25" clrIdx="2">
    <p:extLst>
      <p:ext uri="{19B8F6BF-5375-455C-9EA6-DF929625EA0E}">
        <p15:presenceInfo xmlns:p15="http://schemas.microsoft.com/office/powerpoint/2012/main" userId="S::lrasmussen@rti.org::5ad58509-b95f-4bf5-82b0-3432a84b06de" providerId="AD"/>
      </p:ext>
    </p:extLst>
  </p:cmAuthor>
  <p:cmAuthor id="10" name="Justin Faerber" initials="JF" lastIdx="1" clrIdx="9">
    <p:extLst>
      <p:ext uri="{19B8F6BF-5375-455C-9EA6-DF929625EA0E}">
        <p15:presenceInfo xmlns:p15="http://schemas.microsoft.com/office/powerpoint/2012/main" userId="Justin Faerber" providerId="None"/>
      </p:ext>
    </p:extLst>
  </p:cmAuthor>
  <p:cmAuthor id="4" name="Aiken, Merrie" initials="AM" lastIdx="17" clrIdx="3">
    <p:extLst>
      <p:ext uri="{19B8F6BF-5375-455C-9EA6-DF929625EA0E}">
        <p15:presenceInfo xmlns:p15="http://schemas.microsoft.com/office/powerpoint/2012/main" userId="S::maiken@rti.org::2e0e472c-16bf-43d7-9edd-cd3f38cba021" providerId="AD"/>
      </p:ext>
    </p:extLst>
  </p:cmAuthor>
  <p:cmAuthor id="5" name="Cox, Kendra (CDC/DDID/NCEZID/DHQP)" initials="CK(" lastIdx="27" clrIdx="4">
    <p:extLst>
      <p:ext uri="{19B8F6BF-5375-455C-9EA6-DF929625EA0E}">
        <p15:presenceInfo xmlns:p15="http://schemas.microsoft.com/office/powerpoint/2012/main" userId="S::gfx4@cdc.gov::3112a3a8-8cbb-4d5b-96ee-72aa1ab53303" providerId="AD"/>
      </p:ext>
    </p:extLst>
  </p:cmAuthor>
  <p:cmAuthor id="6" name="Yates, Kirsten M. (CDC/DDID/NCEZID/DHQP) (CTR)" initials="Y(" lastIdx="3" clrIdx="5">
    <p:extLst>
      <p:ext uri="{19B8F6BF-5375-455C-9EA6-DF929625EA0E}">
        <p15:presenceInfo xmlns:p15="http://schemas.microsoft.com/office/powerpoint/2012/main" userId="S::vrx6@cdc.gov::3a8cfc38-f48f-4f28-85d9-0952e21c96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619C"/>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721" autoAdjust="0"/>
    <p:restoredTop sz="40891" autoAdjust="0"/>
  </p:normalViewPr>
  <p:slideViewPr>
    <p:cSldViewPr snapToGrid="0" showGuides="1">
      <p:cViewPr varScale="1">
        <p:scale>
          <a:sx n="25" d="100"/>
          <a:sy n="25" d="100"/>
        </p:scale>
        <p:origin x="1832" y="28"/>
      </p:cViewPr>
      <p:guideLst>
        <p:guide orient="horz" pos="2160"/>
        <p:guide pos="3840"/>
      </p:guideLst>
    </p:cSldViewPr>
  </p:slideViewPr>
  <p:outlineViewPr>
    <p:cViewPr>
      <p:scale>
        <a:sx n="33" d="100"/>
        <a:sy n="33" d="100"/>
      </p:scale>
      <p:origin x="0" y="-33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gs" Target="tags/tag1.xml"/><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commentAuthors" Target="commentAuthors.xml"/><Relationship Id="rId45" Type="http://schemas.openxmlformats.org/officeDocument/2006/relationships/customXml" Target="../customXml/item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C60437-1380-44D9-B3CB-061F84E250E7}" type="datetimeFigureOut">
              <a:rPr lang="en-US" smtClean="0"/>
              <a:t>9/16/2021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643369-B893-49E9-AFB9-C82B5FBDF907}" type="slidenum">
              <a:rPr lang="en-US" smtClean="0"/>
              <a:t>‹#›</a:t>
            </a:fld>
            <a:endParaRPr lang="en-US" dirty="0"/>
          </a:p>
        </p:txBody>
      </p:sp>
    </p:spTree>
    <p:extLst>
      <p:ext uri="{BB962C8B-B14F-4D97-AF65-F5344CB8AC3E}">
        <p14:creationId xmlns:p14="http://schemas.microsoft.com/office/powerpoint/2010/main" val="870228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cdc.gov/coronavirus/2019-ncov/hcp/infection-control-recommendations.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dc.gov/infectioncontrol/projectfirstline/videos/Ep23-Source-LowRes-New.mp4"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youtube.com/watch?v=9C2wwGm_Su4&amp;list=PLvrp9iOILTQZQGtDnSDGViKDdRtIc13VX&amp;index=24"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dc.gov/coronavirus/2019-ncov/hcp/infection-control-recommendations.htm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dc.gov/coronavirus/2019-ncov/hcp/infection-control-recommendations.html#useppe"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cdc.gov/coronavirus/2019-ncov/hcp/infection-control-recommendations.html"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mailto:ProjectFirstline@cdc.gov"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Participants log in and get settled.</a:t>
            </a:r>
          </a:p>
        </p:txBody>
      </p:sp>
      <p:sp>
        <p:nvSpPr>
          <p:cNvPr id="4" name="Slide Number Placeholder 3"/>
          <p:cNvSpPr>
            <a:spLocks noGrp="1"/>
          </p:cNvSpPr>
          <p:nvPr>
            <p:ph type="sldNum" sz="quarter" idx="5"/>
          </p:nvPr>
        </p:nvSpPr>
        <p:spPr/>
        <p:txBody>
          <a:bodyPr/>
          <a:lstStyle/>
          <a:p>
            <a:fld id="{D5643369-B893-49E9-AFB9-C82B5FBDF907}" type="slidenum">
              <a:rPr lang="en-US" smtClean="0"/>
              <a:t>1</a:t>
            </a:fld>
            <a:endParaRPr lang="en-US" dirty="0"/>
          </a:p>
        </p:txBody>
      </p:sp>
    </p:spTree>
    <p:extLst>
      <p:ext uri="{BB962C8B-B14F-4D97-AF65-F5344CB8AC3E}">
        <p14:creationId xmlns:p14="http://schemas.microsoft.com/office/powerpoint/2010/main" val="4162806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fontAlgn="base">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Welcome </a:t>
            </a:r>
            <a:endParaRPr lang="en-US" sz="1200" dirty="0">
              <a:effectLst/>
              <a:latin typeface="Times New Roman" panose="02020603050405020304" pitchFamily="18" charset="0"/>
              <a:ea typeface="Times New Roman" panose="02020603050405020304" pitchFamily="18"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Housekeeping, either orally or via chat </a:t>
            </a:r>
            <a:endParaRPr lang="en-US" sz="1200" dirty="0">
              <a:effectLst/>
              <a:latin typeface="Times New Roman" panose="02020603050405020304" pitchFamily="18" charset="0"/>
              <a:ea typeface="Times New Roman" panose="02020603050405020304" pitchFamily="18" charset="0"/>
            </a:endParaRPr>
          </a:p>
          <a:p>
            <a:pPr marL="742950" marR="0" lvl="1" indent="-285750" fontAlgn="base">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Times New Roman" panose="02020603050405020304" pitchFamily="18" charset="0"/>
              </a:rPr>
              <a:t>If needed, additional notes specific to the platform you’re using (e.g., how to “raise your hand,” how to post questions) </a:t>
            </a:r>
            <a:endParaRPr lang="en-US" sz="1200" dirty="0">
              <a:effectLst/>
              <a:latin typeface="Times New Roman" panose="02020603050405020304" pitchFamily="18" charset="0"/>
              <a:ea typeface="Times New Roman" panose="02020603050405020304" pitchFamily="18"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Overview of agenda </a:t>
            </a:r>
            <a:endParaRPr lang="en-US" sz="1200" dirty="0">
              <a:effectLst/>
              <a:latin typeface="Times New Roman" panose="02020603050405020304" pitchFamily="18" charset="0"/>
              <a:ea typeface="Times New Roman" panose="02020603050405020304" pitchFamily="18" charset="0"/>
            </a:endParaRPr>
          </a:p>
          <a:p>
            <a:pPr marL="342900" marR="0" lvl="0" indent="-342900" fontAlgn="base">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rPr>
              <a:t>If this session is part of an ongoing series, you may choose to say “welcome back,” “thank you for joining us again,” etc.  </a:t>
            </a:r>
          </a:p>
          <a:p>
            <a:pPr marL="0" marR="0" lvl="0" indent="0" fontAlgn="base">
              <a:lnSpc>
                <a:spcPct val="107000"/>
              </a:lnSpc>
              <a:spcBef>
                <a:spcPts val="0"/>
              </a:spcBef>
              <a:spcAft>
                <a:spcPts val="0"/>
              </a:spcAft>
              <a:buFont typeface="Symbol" panose="05050102010706020507" pitchFamily="18" charset="2"/>
              <a:buNone/>
            </a:pPr>
            <a:endParaRPr lang="en-US" sz="1200" dirty="0">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“Welcome to Project Firstline. Thank you for joining us! Before we begin, a few housekeeping notes. We’ll meet today for one hour. Please keep your videos on, to the extent possible, and keep your microphone muted when you are not contributing to the discussion. It’s great to see you all here today!</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“Today, we’ll focus on the importance of source control. We’ll talk about what it is, why it matters, and how we use masks for source control. We’ll also have an opportunity to reflect before we wrap up for the day.”</a:t>
            </a:r>
          </a:p>
        </p:txBody>
      </p:sp>
      <p:sp>
        <p:nvSpPr>
          <p:cNvPr id="4" name="Slide Number Placeholder 3"/>
          <p:cNvSpPr>
            <a:spLocks noGrp="1"/>
          </p:cNvSpPr>
          <p:nvPr>
            <p:ph type="sldNum" sz="quarter" idx="5"/>
          </p:nvPr>
        </p:nvSpPr>
        <p:spPr/>
        <p:txBody>
          <a:bodyPr/>
          <a:lstStyle/>
          <a:p>
            <a:fld id="{D5643369-B893-49E9-AFB9-C82B5FBDF907}" type="slidenum">
              <a:rPr lang="en-US" smtClean="0"/>
              <a:t>2</a:t>
            </a:fld>
            <a:endParaRPr lang="en-US" dirty="0"/>
          </a:p>
        </p:txBody>
      </p:sp>
    </p:spTree>
    <p:extLst>
      <p:ext uri="{BB962C8B-B14F-4D97-AF65-F5344CB8AC3E}">
        <p14:creationId xmlns:p14="http://schemas.microsoft.com/office/powerpoint/2010/main" val="961105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800"/>
              </a:spcAft>
              <a:buFont typeface="Symbol" panose="05050102010706020507" pitchFamily="18" charset="2"/>
              <a:buChar cha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Provide an overview of the session’s Learning Objectives.</a:t>
            </a:r>
          </a:p>
          <a:p>
            <a:pPr marL="0" marR="0" lvl="0" indent="0">
              <a:lnSpc>
                <a:spcPct val="107000"/>
              </a:lnSpc>
              <a:spcBef>
                <a:spcPts val="0"/>
              </a:spcBef>
              <a:spcAft>
                <a:spcPts val="800"/>
              </a:spcAft>
              <a:buFont typeface="Symbol" panose="05050102010706020507" pitchFamily="18" charset="2"/>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“Here is what we expect to learn today. After today, you’ll be able to explain how source control keeps germs from spreading, and you’ll understand why masks are such an important part of source control for COVID-19.”</a:t>
            </a:r>
          </a:p>
        </p:txBody>
      </p:sp>
      <p:sp>
        <p:nvSpPr>
          <p:cNvPr id="4" name="Slide Number Placeholder 3"/>
          <p:cNvSpPr>
            <a:spLocks noGrp="1"/>
          </p:cNvSpPr>
          <p:nvPr>
            <p:ph type="sldNum" sz="quarter" idx="5"/>
          </p:nvPr>
        </p:nvSpPr>
        <p:spPr/>
        <p:txBody>
          <a:bodyPr/>
          <a:lstStyle/>
          <a:p>
            <a:fld id="{D5643369-B893-49E9-AFB9-C82B5FBDF907}" type="slidenum">
              <a:rPr lang="en-US" smtClean="0"/>
              <a:t>3</a:t>
            </a:fld>
            <a:endParaRPr lang="en-US" dirty="0"/>
          </a:p>
        </p:txBody>
      </p:sp>
    </p:spTree>
    <p:extLst>
      <p:ext uri="{BB962C8B-B14F-4D97-AF65-F5344CB8AC3E}">
        <p14:creationId xmlns:p14="http://schemas.microsoft.com/office/powerpoint/2010/main" val="2508125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These questions will give you a better understanding of your participants’ backgrounds, experience, and level of knowledge.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Tailor your slide delivery for the virtual format and platform, and the number of participants: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You may wish to add role- or facility-specific questions to the introductions.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If you have a large group, you may decide to skip introductions and use the chat or poll feature for introductions. </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your group meets regularly, you may wish to skip or shorten the introductions, or use a different “icebreaker” approach.</a:t>
            </a:r>
          </a:p>
          <a:p>
            <a:pPr marL="342900" marR="0" lvl="0" indent="-342900">
              <a:lnSpc>
                <a:spcPct val="107000"/>
              </a:lnSpc>
              <a:spcBef>
                <a:spcPts val="0"/>
              </a:spcBef>
              <a:spcAft>
                <a:spcPts val="80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Be sure to introduce yourself, and anyone who is assisting you.</a:t>
            </a:r>
          </a:p>
          <a:p>
            <a:pPr marL="0" marR="0" lvl="0" indent="0">
              <a:lnSpc>
                <a:spcPct val="107000"/>
              </a:lnSpc>
              <a:spcBef>
                <a:spcPts val="0"/>
              </a:spcBef>
              <a:spcAft>
                <a:spcPts val="800"/>
              </a:spcAft>
              <a:buFont typeface="Symbol" panose="05050102010706020507" pitchFamily="18" charset="2"/>
              <a:buNone/>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“Let’s take a minute to get to know each other. Please share in 30 seconds or less your name and your role at work.”</a:t>
            </a:r>
          </a:p>
        </p:txBody>
      </p:sp>
      <p:sp>
        <p:nvSpPr>
          <p:cNvPr id="4" name="Slide Number Placeholder 3"/>
          <p:cNvSpPr>
            <a:spLocks noGrp="1"/>
          </p:cNvSpPr>
          <p:nvPr>
            <p:ph type="sldNum" sz="quarter" idx="5"/>
          </p:nvPr>
        </p:nvSpPr>
        <p:spPr/>
        <p:txBody>
          <a:bodyPr/>
          <a:lstStyle/>
          <a:p>
            <a:fld id="{D5643369-B893-49E9-AFB9-C82B5FBDF907}" type="slidenum">
              <a:rPr lang="en-US" smtClean="0"/>
              <a:t>4</a:t>
            </a:fld>
            <a:endParaRPr lang="en-US" dirty="0"/>
          </a:p>
        </p:txBody>
      </p:sp>
    </p:spTree>
    <p:extLst>
      <p:ext uri="{BB962C8B-B14F-4D97-AF65-F5344CB8AC3E}">
        <p14:creationId xmlns:p14="http://schemas.microsoft.com/office/powerpoint/2010/main" val="3916308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800"/>
              </a:spcAft>
              <a:buFont typeface="Symbol" panose="05050102010706020507" pitchFamily="18" charset="2"/>
              <a:buChar cha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Transition to definition of source control and discussion before sharing the video.</a:t>
            </a:r>
          </a:p>
          <a:p>
            <a:pPr marL="0" marR="0" lvl="0" indent="0">
              <a:lnSpc>
                <a:spcPct val="107000"/>
              </a:lnSpc>
              <a:spcBef>
                <a:spcPts val="0"/>
              </a:spcBef>
              <a:spcAft>
                <a:spcPts val="800"/>
              </a:spcAft>
              <a:buFont typeface="Symbol" panose="05050102010706020507" pitchFamily="18" charset="2"/>
              <a:buNone/>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“Let’s start by defining source control and talking about why it matters.”</a:t>
            </a:r>
          </a:p>
        </p:txBody>
      </p:sp>
      <p:sp>
        <p:nvSpPr>
          <p:cNvPr id="4" name="Slide Number Placeholder 3"/>
          <p:cNvSpPr>
            <a:spLocks noGrp="1"/>
          </p:cNvSpPr>
          <p:nvPr>
            <p:ph type="sldNum" sz="quarter" idx="5"/>
          </p:nvPr>
        </p:nvSpPr>
        <p:spPr/>
        <p:txBody>
          <a:bodyPr/>
          <a:lstStyle/>
          <a:p>
            <a:fld id="{553E97AA-F9A2-4B4F-BFD3-2E693337D65B}" type="slidenum">
              <a:rPr lang="en-US" smtClean="0"/>
              <a:t>5</a:t>
            </a:fld>
            <a:endParaRPr lang="en-US" dirty="0"/>
          </a:p>
        </p:txBody>
      </p:sp>
    </p:spTree>
    <p:extLst>
      <p:ext uri="{BB962C8B-B14F-4D97-AF65-F5344CB8AC3E}">
        <p14:creationId xmlns:p14="http://schemas.microsoft.com/office/powerpoint/2010/main" val="2895671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Either allow time for participants to read the definition themselves or read it aloud: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Use of well-fitting cloth masks, facemasks, or respirators to cover a person’s mouth and nose to prevent spread of respiratory secretions when they are breathing, talking, sneezing, or coughing</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CDC source for the definition: </a:t>
            </a:r>
            <a:r>
              <a:rPr lang="en-US" sz="11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https://www.cdc.gov/coronavirus/2019-ncov/hcp/infection-control-recommendations.html#source-control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answer, either verbally or in the chat, why they think that source control for COVID-19 focuses on masking.</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Establish:</a:t>
            </a:r>
          </a:p>
          <a:p>
            <a:pPr marL="742950" marR="0" lvl="1" indent="-28575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Source control keeps germs from spreading by stopping them at their source. </a:t>
            </a:r>
          </a:p>
          <a:p>
            <a:pPr marL="742950" marR="0" lvl="1" indent="-285750">
              <a:lnSpc>
                <a:spcPct val="107000"/>
              </a:lnSpc>
              <a:spcBef>
                <a:spcPts val="0"/>
              </a:spcBef>
              <a:spcAft>
                <a:spcPts val="8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For COVID-19, source control focuses on covering the nose and mouth with a mask to keep respiratory droplets out of the air.</a:t>
            </a:r>
          </a:p>
          <a:p>
            <a:pPr marL="742950" marR="0" lvl="1" indent="-285750">
              <a:lnSpc>
                <a:spcPct val="107000"/>
              </a:lnSpc>
              <a:spcBef>
                <a:spcPts val="0"/>
              </a:spcBef>
              <a:spcAft>
                <a:spcPts val="800"/>
              </a:spcAft>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 mask should fit well, without gaps at the edges, and cover your nose and mouth. This way, the mask blocks respiratory droplets that are released into the air when you breathe, talk, sing, cough, or sneeze .</a:t>
            </a:r>
          </a:p>
          <a:p>
            <a:pPr marL="457200" marR="0" lvl="1" indent="0">
              <a:lnSpc>
                <a:spcPct val="107000"/>
              </a:lnSpc>
              <a:spcBef>
                <a:spcPts val="0"/>
              </a:spcBef>
              <a:spcAft>
                <a:spcPts val="800"/>
              </a:spcAft>
              <a:buFont typeface="Wingdings" panose="05000000000000000000" pitchFamily="2" charset="2"/>
              <a:buNone/>
            </a:pPr>
            <a:r>
              <a:rPr lang="en-US" sz="1600" dirty="0">
                <a:effectLst/>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“Source control is an important tool to keep germs from spreading. It stops germs at their source, before they can spread to other people.</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“Let’s review this definition of source control from CDC. Go ahead and read the definition to yourself.”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as participants read.</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“This definition specifically refers to source control for respiratory viruses, like SARS-CoV-2. It focuses on covering the mouth and nose to keep respiratory droplets out of the air.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Does anyone have an idea why?</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for responses, either in chat or aloud.</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“That’s right. Wearing a mask for source control blocks your respiratory droplets from being released into the air. A mask should fit well, without gaps at the edges, and cover your mouth and nose. This is important because people who are infected with SARS-CoV-2, the virus that causes COVID-19, have virus in their respiratory droplets that can spread to other people and the environment.” </a:t>
            </a:r>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6</a:t>
            </a:fld>
            <a:endParaRPr lang="en-US" dirty="0"/>
          </a:p>
        </p:txBody>
      </p:sp>
    </p:spTree>
    <p:extLst>
      <p:ext uri="{BB962C8B-B14F-4D97-AF65-F5344CB8AC3E}">
        <p14:creationId xmlns:p14="http://schemas.microsoft.com/office/powerpoint/2010/main" val="2429281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participants to share how they practice source control in healthcare generally – not particular to COVID-19.</a:t>
            </a:r>
          </a:p>
          <a:p>
            <a:pPr marL="742950" marR="0" lvl="1" indent="-28575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respond verbally, in the chat, or both.</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This slide is animated. After participants respond, click to advance the slide.</a:t>
            </a:r>
          </a:p>
          <a:p>
            <a:pPr marL="0" marR="0" lvl="0" indent="0">
              <a:lnSpc>
                <a:spcPct val="107000"/>
              </a:lnSpc>
              <a:spcBef>
                <a:spcPts val="0"/>
              </a:spcBef>
              <a:spcAft>
                <a:spcPts val="800"/>
              </a:spcAft>
              <a:buFont typeface="Symbol" panose="05050102010706020507" pitchFamily="18" charset="2"/>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“Source control is an important tool to reduce the spread of many infections.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What are some of the other ways we practice source control in healthcare?</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to allow responses. After participants respond, advance the slide to animate it and bring in the bullets.</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“That’s right. We might cover a rash to keep germs from getting from the rash into the air or into the environment, where they can then spread and infect other people. That is an example of source control.”</a:t>
            </a:r>
          </a:p>
          <a:p>
            <a:endParaRPr lang="en-US" dirty="0"/>
          </a:p>
        </p:txBody>
      </p:sp>
      <p:sp>
        <p:nvSpPr>
          <p:cNvPr id="4" name="Slide Number Placeholder 3"/>
          <p:cNvSpPr>
            <a:spLocks noGrp="1"/>
          </p:cNvSpPr>
          <p:nvPr>
            <p:ph type="sldNum" sz="quarter" idx="5"/>
          </p:nvPr>
        </p:nvSpPr>
        <p:spPr/>
        <p:txBody>
          <a:bodyPr/>
          <a:lstStyle/>
          <a:p>
            <a:fld id="{D5643369-B893-49E9-AFB9-C82B5FBDF907}" type="slidenum">
              <a:rPr lang="en-US" smtClean="0"/>
              <a:t>7</a:t>
            </a:fld>
            <a:endParaRPr lang="en-US" dirty="0"/>
          </a:p>
        </p:txBody>
      </p:sp>
    </p:spTree>
    <p:extLst>
      <p:ext uri="{BB962C8B-B14F-4D97-AF65-F5344CB8AC3E}">
        <p14:creationId xmlns:p14="http://schemas.microsoft.com/office/powerpoint/2010/main" val="1248021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Thank participants for responding to the question.</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Introduce video episode of </a:t>
            </a:r>
            <a:r>
              <a:rPr lang="en-US" sz="1100" b="0" i="1" dirty="0">
                <a:effectLst/>
                <a:latin typeface="Calibri" panose="020F0502020204030204" pitchFamily="34" charset="0"/>
                <a:ea typeface="Calibri" panose="020F0502020204030204" pitchFamily="34" charset="0"/>
                <a:cs typeface="Times New Roman" panose="02020603050405020304" pitchFamily="18" charset="0"/>
              </a:rPr>
              <a:t>Inside Infection Control</a:t>
            </a:r>
            <a:r>
              <a:rPr lang="en-US" sz="1100" b="0" dirty="0">
                <a:effectLst/>
                <a:latin typeface="Calibri" panose="020F0502020204030204" pitchFamily="34" charset="0"/>
                <a:ea typeface="Calibri" panose="020F0502020204030204" pitchFamily="34" charset="0"/>
                <a:cs typeface="Times New Roman" panose="02020603050405020304" pitchFamily="18" charset="0"/>
              </a:rPr>
              <a:t>.</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Ask participants to write down:</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A reason why source control is important for COVID-19 care, and</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Wingdings" panose="05000000000000000000" pitchFamily="2"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A strategy for how to control germs at the source.</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you for sharing! Moving forward, we’ll talk about source control that’s specific to COVID-19.</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“First, we’ll check in with the CDC’s Dr. Abby Carlson and then discuss together what we’ve learned. As you watch this video, please make note in your Participant Booklet what you learn about source control for COVID-19 care.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Why is source control important for COVID-19? How do we do source control?</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4" name="Slide Number Placeholder 3"/>
          <p:cNvSpPr>
            <a:spLocks noGrp="1"/>
          </p:cNvSpPr>
          <p:nvPr>
            <p:ph type="sldNum" sz="quarter" idx="5"/>
          </p:nvPr>
        </p:nvSpPr>
        <p:spPr/>
        <p:txBody>
          <a:bodyPr/>
          <a:lstStyle/>
          <a:p>
            <a:fld id="{553E97AA-F9A2-4B4F-BFD3-2E693337D65B}" type="slidenum">
              <a:rPr lang="en-US" smtClean="0"/>
              <a:t>8</a:t>
            </a:fld>
            <a:endParaRPr lang="en-US" dirty="0"/>
          </a:p>
        </p:txBody>
      </p:sp>
    </p:spTree>
    <p:extLst>
      <p:ext uri="{BB962C8B-B14F-4D97-AF65-F5344CB8AC3E}">
        <p14:creationId xmlns:p14="http://schemas.microsoft.com/office/powerpoint/2010/main" val="3850985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285750" marR="0" lvl="0" indent="-285750">
              <a:lnSpc>
                <a:spcPct val="107000"/>
              </a:lnSpc>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Access the video here:</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sz="1200" b="1" dirty="0">
                <a:effectLst/>
                <a:latin typeface="Calibri" panose="020F0502020204030204" pitchFamily="34" charset="0"/>
                <a:ea typeface="Calibri" panose="020F0502020204030204" pitchFamily="34" charset="0"/>
                <a:cs typeface="Times New Roman" panose="02020603050405020304" pitchFamily="18" charset="0"/>
              </a:rPr>
              <a:t>CDC Website: </a:t>
            </a:r>
            <a:r>
              <a:rPr lang="en-US" sz="1200" u="sng"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https://www.cdc.gov/infectioncontrol/projectfirstline/videos/Ep23-Source-LowRes-New.mp4</a:t>
            </a:r>
            <a:r>
              <a:rPr lang="en-US" sz="1200" u="sng"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p>
            <a:pPr marL="285750" marR="0" lvl="0" indent="-285750">
              <a:lnSpc>
                <a:spcPct val="107000"/>
              </a:lnSpc>
              <a:spcBef>
                <a:spcPts val="0"/>
              </a:spcBef>
              <a:spcAft>
                <a:spcPts val="0"/>
              </a:spcAft>
              <a:buFont typeface="Arial" panose="020B0604020202020204" pitchFamily="34" charset="0"/>
              <a:buChar char="•"/>
            </a:pPr>
            <a:endParaRPr lang="en-US" sz="1200" u="sng"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2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OR</a:t>
            </a:r>
            <a:br>
              <a:rPr lang="en-US" sz="12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lang="en-US" sz="1200" b="1"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Project Firstline YouTube Playlist: </a:t>
            </a:r>
            <a:r>
              <a:rPr lang="en-US" sz="1200" u="sng"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https://www.youtube.com/watch?v=9C2wwGm_Su4&amp;list=PLvrp9iOILTQZQGtDnSDGViKDdRtIc13VX&amp;index=24</a:t>
            </a:r>
            <a:r>
              <a:rPr lang="en-US" sz="1200" baseline="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200" baseline="0" dirty="0">
              <a:solidFill>
                <a:schemeClr val="tx1"/>
              </a:solidFill>
            </a:endParaRPr>
          </a:p>
          <a:p>
            <a:pPr marL="0" marR="0">
              <a:lnSpc>
                <a:spcPct val="107000"/>
              </a:lnSpc>
              <a:spcBef>
                <a:spcPts val="0"/>
              </a:spcBef>
              <a:spcAft>
                <a:spcPts val="800"/>
              </a:spcAft>
            </a:pPr>
            <a:endParaRPr lang="en-US" baseline="0" dirty="0">
              <a:solidFill>
                <a:schemeClr val="tx1"/>
              </a:solidFill>
            </a:endParaRPr>
          </a:p>
        </p:txBody>
      </p:sp>
      <p:sp>
        <p:nvSpPr>
          <p:cNvPr id="4" name="Slide Number Placeholder 3"/>
          <p:cNvSpPr>
            <a:spLocks noGrp="1"/>
          </p:cNvSpPr>
          <p:nvPr>
            <p:ph type="sldNum" sz="quarter" idx="5"/>
          </p:nvPr>
        </p:nvSpPr>
        <p:spPr/>
        <p:txBody>
          <a:bodyPr/>
          <a:lstStyle/>
          <a:p>
            <a:fld id="{D5643369-B893-49E9-AFB9-C82B5FBDF907}" type="slidenum">
              <a:rPr lang="en-US" smtClean="0"/>
              <a:t>9</a:t>
            </a:fld>
            <a:endParaRPr lang="en-US" dirty="0"/>
          </a:p>
        </p:txBody>
      </p:sp>
    </p:spTree>
    <p:extLst>
      <p:ext uri="{BB962C8B-B14F-4D97-AF65-F5344CB8AC3E}">
        <p14:creationId xmlns:p14="http://schemas.microsoft.com/office/powerpoint/2010/main" val="2677166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the episode, ask the group to discuss what they learned about source control from the video and why source control is important for COVID-19.</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share their reactions orally, via chat, or both.  </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“Take a moment to review the notes you took during the video.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What did you learn about source control? Specifically, why is source control important for COVID-19 care? Would someone like to respond?</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to allow for responses. Encourage additional discussion.</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b="0" i="0" dirty="0"/>
          </a:p>
        </p:txBody>
      </p:sp>
      <p:sp>
        <p:nvSpPr>
          <p:cNvPr id="4" name="Slide Number Placeholder 3"/>
          <p:cNvSpPr>
            <a:spLocks noGrp="1"/>
          </p:cNvSpPr>
          <p:nvPr>
            <p:ph type="sldNum" sz="quarter" idx="5"/>
          </p:nvPr>
        </p:nvSpPr>
        <p:spPr/>
        <p:txBody>
          <a:bodyPr/>
          <a:lstStyle/>
          <a:p>
            <a:fld id="{553E97AA-F9A2-4B4F-BFD3-2E693337D65B}" type="slidenum">
              <a:rPr lang="en-US" smtClean="0"/>
              <a:t>10</a:t>
            </a:fld>
            <a:endParaRPr lang="en-US" dirty="0"/>
          </a:p>
        </p:txBody>
      </p:sp>
    </p:spTree>
    <p:extLst>
      <p:ext uri="{BB962C8B-B14F-4D97-AF65-F5344CB8AC3E}">
        <p14:creationId xmlns:p14="http://schemas.microsoft.com/office/powerpoint/2010/main" val="3292068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slide has animations for the second column. When you advance to the slide, only the first column will appear.</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you introduce the concept, ask participants to share, either by coming off mute or via chat, answers to the question,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“Why?”</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they provide responses, use the animation to reveal the answers.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Content Outline for Episode 23 of the video series provides additional discussion points that you may wish to use.</a:t>
            </a: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Depending upon your context and audience, you may wish to refer to CDC’s </a:t>
            </a:r>
            <a:r>
              <a:rPr lang="en-US" sz="1800" dirty="0">
                <a:effectLst/>
                <a:latin typeface="Calibri" panose="020F0502020204030204" pitchFamily="34" charset="0"/>
                <a:ea typeface="Times New Roman" panose="02020603050405020304" pitchFamily="18" charset="0"/>
              </a:rPr>
              <a:t>Interim Infection Prevention and Control Recommendations for Healthcare Personnel During the Coronavirus Disease 2019 (COVID-19) Pandemic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https://www.cdc.gov/coronavirus/2019-ncov/hcp/infection-control-recommendations.html</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dirty="0">
                <a:effectLst/>
                <a:latin typeface="Calibri" panose="020F0502020204030204" pitchFamily="34" charset="0"/>
                <a:ea typeface="Calibri" panose="020F0502020204030204" pitchFamily="34" charset="0"/>
                <a:cs typeface="Times New Roman" panose="02020603050405020304" pitchFamily="18" charset="0"/>
              </a:rPr>
              <a:t>, which includes the most recent recommendations for source control for healthcare workers who have been fully vaccinated against COVID-19.  </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“Source control for COVID-19 is critical to preventing the spread of respiratory droplets. We cover our nose and mouth with a mask to keep the respiratory droplets that we breathe out, out of the air and away from other people.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Why does that matter?</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for responses.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“Yes! When we stop those respiratory droplets at the source, we keep the virus from spreading.”</a:t>
            </a:r>
          </a:p>
          <a:p>
            <a:endParaRPr lang="en-US" dirty="0"/>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11</a:t>
            </a:fld>
            <a:endParaRPr lang="en-US" dirty="0"/>
          </a:p>
        </p:txBody>
      </p:sp>
    </p:spTree>
    <p:extLst>
      <p:ext uri="{BB962C8B-B14F-4D97-AF65-F5344CB8AC3E}">
        <p14:creationId xmlns:p14="http://schemas.microsoft.com/office/powerpoint/2010/main" val="4246629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slide has animations for the second column. When you advance to the slide, only the first column will appear.</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you introduce the concept, ask participants to share, either by coming off mute or via chat, answers to the question,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“Why?”</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they provide responses, use the animation to reveal the answers.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Content Outline for Episode 23 of the video series provides additional discussion points that you may wish to use.</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“Source control is especially important for COVID-19 because we don’t always know who is infected.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Why does that matter?</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for responses.</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“That’s right. We don’t always know who’s infected, because people can be infected but not show any symptoms – that’s called being asymptomatic. It matters because the virus can still spread from someone who is infected, but who doesn’t feel sick.”</a:t>
            </a:r>
          </a:p>
        </p:txBody>
      </p:sp>
      <p:sp>
        <p:nvSpPr>
          <p:cNvPr id="4" name="Slide Number Placeholder 3"/>
          <p:cNvSpPr>
            <a:spLocks noGrp="1"/>
          </p:cNvSpPr>
          <p:nvPr>
            <p:ph type="sldNum" sz="quarter" idx="5"/>
          </p:nvPr>
        </p:nvSpPr>
        <p:spPr/>
        <p:txBody>
          <a:bodyPr/>
          <a:lstStyle/>
          <a:p>
            <a:fld id="{553E97AA-F9A2-4B4F-BFD3-2E693337D65B}" type="slidenum">
              <a:rPr lang="en-US" smtClean="0"/>
              <a:t>12</a:t>
            </a:fld>
            <a:endParaRPr lang="en-US" dirty="0"/>
          </a:p>
        </p:txBody>
      </p:sp>
    </p:spTree>
    <p:extLst>
      <p:ext uri="{BB962C8B-B14F-4D97-AF65-F5344CB8AC3E}">
        <p14:creationId xmlns:p14="http://schemas.microsoft.com/office/powerpoint/2010/main" val="2142507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800"/>
              </a:spcAft>
              <a:buFont typeface="Symbol" panose="05050102010706020507" pitchFamily="18" charset="2"/>
              <a:buChar cha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Transition to specific discussion of using masks for source control.</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“Now we’re going to focus on using masks for source control.”</a:t>
            </a:r>
          </a:p>
        </p:txBody>
      </p:sp>
      <p:sp>
        <p:nvSpPr>
          <p:cNvPr id="4" name="Slide Number Placeholder 3"/>
          <p:cNvSpPr>
            <a:spLocks noGrp="1"/>
          </p:cNvSpPr>
          <p:nvPr>
            <p:ph type="sldNum" sz="quarter" idx="5"/>
          </p:nvPr>
        </p:nvSpPr>
        <p:spPr/>
        <p:txBody>
          <a:bodyPr/>
          <a:lstStyle/>
          <a:p>
            <a:fld id="{553E97AA-F9A2-4B4F-BFD3-2E693337D65B}" type="slidenum">
              <a:rPr lang="en-US" smtClean="0"/>
              <a:t>13</a:t>
            </a:fld>
            <a:endParaRPr lang="en-US" dirty="0"/>
          </a:p>
        </p:txBody>
      </p:sp>
    </p:spTree>
    <p:extLst>
      <p:ext uri="{BB962C8B-B14F-4D97-AF65-F5344CB8AC3E}">
        <p14:creationId xmlns:p14="http://schemas.microsoft.com/office/powerpoint/2010/main" val="15206543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Invite participants to return to their notes from the video, and to think specifically about what they learned about masking for source control.</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share their reactions orally, via chat, or both.  </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“Take a minute to review your notes from the video again.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What did you learn about the use of masks for source control? Why do we use masks, and how do they prevent the spread of disease?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to allow for responses. Encourage additional discussion.</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4" name="Slide Number Placeholder 3"/>
          <p:cNvSpPr>
            <a:spLocks noGrp="1"/>
          </p:cNvSpPr>
          <p:nvPr>
            <p:ph type="sldNum" sz="quarter" idx="5"/>
          </p:nvPr>
        </p:nvSpPr>
        <p:spPr/>
        <p:txBody>
          <a:bodyPr/>
          <a:lstStyle/>
          <a:p>
            <a:fld id="{D5643369-B893-49E9-AFB9-C82B5FBDF907}" type="slidenum">
              <a:rPr lang="en-US" smtClean="0"/>
              <a:t>14</a:t>
            </a:fld>
            <a:endParaRPr lang="en-US" dirty="0"/>
          </a:p>
        </p:txBody>
      </p:sp>
    </p:spTree>
    <p:extLst>
      <p:ext uri="{BB962C8B-B14F-4D97-AF65-F5344CB8AC3E}">
        <p14:creationId xmlns:p14="http://schemas.microsoft.com/office/powerpoint/2010/main" val="30502175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Show graphics of person sneezing, and person who can see their breath because it’s cold outside.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choose to share Episode 4 of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Inside Infection Control</a:t>
            </a:r>
            <a:r>
              <a:rPr lang="en-US" sz="1800" dirty="0">
                <a:effectLst/>
                <a:latin typeface="Calibri" panose="020F0502020204030204" pitchFamily="34" charset="0"/>
                <a:ea typeface="Calibri" panose="020F0502020204030204" pitchFamily="34" charset="0"/>
                <a:cs typeface="Times New Roman" panose="02020603050405020304" pitchFamily="18" charset="0"/>
              </a:rPr>
              <a:t>: What is a Respiratory Droplet? Why Does it Matter? as a supplemental activity. You may use the Content Outline from that episode to support any discussion.</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slide has animations. When you advance to the slide, only the picture of the person sneezing will appear. When you are ready, use the animation to advance the slide to show the graphic of the person who is cold and can see their breath.</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recognize this photo. It reminds us why we care about blocking our respiratory droplets!”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Advance slide to next graphic.</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recognize this picture, too. Our breath isn’t just air, it has a lot of water in it. That’s our respiratory droplets, and they come out every time we talk, sing, cough, breathe, or otherwise blow air out of our nose or mouth. Most of the time, they’re so small we can’t even see them – but they’re there! When someone is infected with SARS-CoV-2, the droplets that they breathe out have virus particles in them. People who are close by can breathe the droplets in, or the droplets can land on their eyes, nose, or mouth, and they can get sick. Respiratory droplets can also fall on objects and surfaces and be picked up on someone’s hands and spread.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“Wearing a mask can block respiratory droplets at the source and prevent the spread of virus.”</a:t>
            </a:r>
          </a:p>
        </p:txBody>
      </p:sp>
      <p:sp>
        <p:nvSpPr>
          <p:cNvPr id="4" name="Slide Number Placeholder 3"/>
          <p:cNvSpPr>
            <a:spLocks noGrp="1"/>
          </p:cNvSpPr>
          <p:nvPr>
            <p:ph type="sldNum" sz="quarter" idx="5"/>
          </p:nvPr>
        </p:nvSpPr>
        <p:spPr/>
        <p:txBody>
          <a:bodyPr/>
          <a:lstStyle/>
          <a:p>
            <a:fld id="{D5643369-B893-49E9-AFB9-C82B5FBDF907}" type="slidenum">
              <a:rPr lang="en-US" smtClean="0"/>
              <a:t>15</a:t>
            </a:fld>
            <a:endParaRPr lang="en-US" dirty="0"/>
          </a:p>
        </p:txBody>
      </p:sp>
    </p:spTree>
    <p:extLst>
      <p:ext uri="{BB962C8B-B14F-4D97-AF65-F5344CB8AC3E}">
        <p14:creationId xmlns:p14="http://schemas.microsoft.com/office/powerpoint/2010/main" val="2779830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Emphasize that it is important for a mask used for source control to fit well.</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Wingdings" panose="05000000000000000000" pitchFamily="2" charset="2"/>
              <a:buChar cha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You may wish to provide examples of masks that do not fit well, for comparison.</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From the CDC: “</a:t>
            </a:r>
            <a:r>
              <a:rPr lang="en-US" sz="1100" b="0" i="1" dirty="0">
                <a:effectLst/>
                <a:latin typeface="Calibri" panose="020F0502020204030204" pitchFamily="34" charset="0"/>
                <a:ea typeface="Calibri" panose="020F0502020204030204" pitchFamily="34" charset="0"/>
                <a:cs typeface="Times New Roman" panose="02020603050405020304" pitchFamily="18" charset="0"/>
              </a:rPr>
              <a:t>Facemasks that conform to the wearer’s face so that more air moves through the material of the facemask rather than through gaps at the edges can also reduce the wearer’s exposure to particles in the air</a:t>
            </a:r>
            <a:r>
              <a:rPr lang="en-US" sz="1100" b="0" dirty="0">
                <a:effectLst/>
                <a:latin typeface="Calibri" panose="020F0502020204030204" pitchFamily="34" charset="0"/>
                <a:ea typeface="Calibri" panose="020F0502020204030204" pitchFamily="34" charset="0"/>
                <a:cs typeface="Times New Roman" panose="02020603050405020304" pitchFamily="18" charset="0"/>
              </a:rPr>
              <a:t>.” </a:t>
            </a:r>
            <a:r>
              <a:rPr lang="en-US" sz="1100" b="0" u="none" dirty="0">
                <a:effectLst/>
                <a:latin typeface="Calibri" panose="020F0502020204030204" pitchFamily="34" charset="0"/>
                <a:ea typeface="Calibri" panose="020F0502020204030204" pitchFamily="34" charset="0"/>
                <a:cs typeface="Times New Roman" panose="02020603050405020304" pitchFamily="18" charset="0"/>
              </a:rPr>
              <a:t>(</a:t>
            </a:r>
            <a:r>
              <a:rPr lang="en-US" sz="1100" b="0" u="none"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Infection Control: Severe acute respiratory syndrome coronavirus 2 [SARS-CoV-2]</a:t>
            </a:r>
            <a:r>
              <a:rPr lang="en-US" sz="1800" dirty="0">
                <a:effectLst/>
                <a:latin typeface="Calibri" panose="020F0502020204030204" pitchFamily="34" charset="0"/>
                <a:ea typeface="Calibri" panose="020F0502020204030204" pitchFamily="34" charset="0"/>
                <a:cs typeface="Times New Roman" panose="02020603050405020304" pitchFamily="18" charset="0"/>
              </a:rPr>
              <a:t> | CDC</a:t>
            </a:r>
            <a:r>
              <a:rPr lang="en-US" sz="1100" b="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u="sng" dirty="0">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3"/>
              </a:rPr>
              <a:t>https://www.cdc.gov/coronavirus/2019-ncov/hcp/infection-control-recommendations.html#useppe</a:t>
            </a:r>
            <a:r>
              <a:rPr lang="en-US" sz="1800" b="0" u="sng" dirty="0">
                <a:solidFill>
                  <a:srgbClr val="0563C1"/>
                </a:solidFill>
                <a:effectLst/>
                <a:latin typeface="Calibri" panose="020F0502020204030204" pitchFamily="34" charset="0"/>
                <a:ea typeface="Calibri" panose="020F0502020204030204" pitchFamily="34" charset="0"/>
                <a:cs typeface="Arial" panose="020B0604020202020204" pitchFamily="34" charset="0"/>
              </a:rPr>
              <a:t>)</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en-US" sz="1100" b="0" dirty="0">
                <a:effectLst/>
                <a:latin typeface="Calibri" panose="020F0502020204030204" pitchFamily="34" charset="0"/>
                <a:ea typeface="Calibri" panose="020F0502020204030204" pitchFamily="34" charset="0"/>
                <a:cs typeface="Times New Roman" panose="02020603050405020304" pitchFamily="18" charset="0"/>
              </a:rPr>
              <a:t>If asked about masking recommendations for healthcare workers who have been fully vaccinated against COVID-19, you may refer participants to </a:t>
            </a:r>
            <a:r>
              <a:rPr lang="en-US" sz="1100" b="0">
                <a:effectLst/>
                <a:latin typeface="Calibri" panose="020F0502020204030204" pitchFamily="34" charset="0"/>
                <a:ea typeface="Calibri" panose="020F0502020204030204" pitchFamily="34" charset="0"/>
                <a:cs typeface="Times New Roman" panose="02020603050405020304" pitchFamily="18" charset="0"/>
              </a:rPr>
              <a:t>CDC’s </a:t>
            </a:r>
            <a:r>
              <a:rPr lang="en-US" sz="1100">
                <a:effectLst/>
                <a:latin typeface="Calibri" panose="020F0502020204030204" pitchFamily="34" charset="0"/>
                <a:ea typeface="Times New Roman" panose="02020603050405020304" pitchFamily="18" charset="0"/>
              </a:rPr>
              <a:t>Interim Infection Prevention and Control Recommendations for Healthcare Personnel During the Coronavirus Disease 2019 (COVID-19) Pandemic </a:t>
            </a:r>
            <a:r>
              <a:rPr lang="en-US" sz="11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a:t>
            </a:r>
            <a:r>
              <a:rPr lang="en-US" sz="1100" u="sng">
                <a:solidFill>
                  <a:srgbClr val="0563C1"/>
                </a:solidFill>
                <a:effectLst/>
                <a:latin typeface="Calibri" panose="020F0502020204030204" pitchFamily="34" charset="0"/>
                <a:ea typeface="Calibri" panose="020F0502020204030204" pitchFamily="34" charset="0"/>
                <a:cs typeface="Arial" panose="020B0604020202020204" pitchFamily="34" charset="0"/>
                <a:hlinkClick r:id="rId4"/>
              </a:rPr>
              <a:t>https://www.cdc.gov/coronavirus/2019-ncov/hcp/infection-control-recommendations.html</a:t>
            </a:r>
            <a:r>
              <a:rPr lang="en-US" sz="11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“As we heard in the video, source control protects others. Wearing a mask that covers your mouth and nose can block your respiratory droplets from reaching others when you breathe, talk, sneeze, or cough. </a:t>
            </a:r>
          </a:p>
          <a:p>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100" dirty="0">
                <a:effectLst/>
                <a:latin typeface="Calibri" panose="020F0502020204030204" pitchFamily="34" charset="0"/>
                <a:ea typeface="Calibri" panose="020F0502020204030204" pitchFamily="34" charset="0"/>
                <a:cs typeface="Times New Roman" panose="02020603050405020304" pitchFamily="18" charset="0"/>
              </a:rPr>
              <a:t>“When it comes to wearing a mask, your mask should fit well, without gaps at the edges, and cover your mouth and nose. This makes it less likely that your respiratory droplets can reach people and things around you, as well as makes it a source of protection for you.”</a:t>
            </a:r>
            <a:endParaRPr lang="en-US" dirty="0"/>
          </a:p>
        </p:txBody>
      </p:sp>
      <p:sp>
        <p:nvSpPr>
          <p:cNvPr id="4" name="Slide Number Placeholder 3"/>
          <p:cNvSpPr>
            <a:spLocks noGrp="1"/>
          </p:cNvSpPr>
          <p:nvPr>
            <p:ph type="sldNum" sz="quarter" idx="5"/>
          </p:nvPr>
        </p:nvSpPr>
        <p:spPr/>
        <p:txBody>
          <a:bodyPr/>
          <a:lstStyle/>
          <a:p>
            <a:fld id="{D5643369-B893-49E9-AFB9-C82B5FBDF907}" type="slidenum">
              <a:rPr lang="en-US" smtClean="0"/>
              <a:t>16</a:t>
            </a:fld>
            <a:endParaRPr lang="en-US" dirty="0"/>
          </a:p>
        </p:txBody>
      </p:sp>
    </p:spTree>
    <p:extLst>
      <p:ext uri="{BB962C8B-B14F-4D97-AF65-F5344CB8AC3E}">
        <p14:creationId xmlns:p14="http://schemas.microsoft.com/office/powerpoint/2010/main" val="3829952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Reinforce that N95 respirators not only protect the wearer from breathing in respiratory droplets, but many of them also serve as source control, blocking the wearer’s respiratory droplets.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Depending on your audience, you may wish to refer to other episodes of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Inside Infection Control</a:t>
            </a:r>
            <a:r>
              <a:rPr lang="en-US" sz="1800" dirty="0">
                <a:effectLst/>
                <a:latin typeface="Calibri" panose="020F0502020204030204" pitchFamily="34" charset="0"/>
                <a:ea typeface="Calibri" panose="020F0502020204030204" pitchFamily="34" charset="0"/>
                <a:cs typeface="Times New Roman" panose="02020603050405020304" pitchFamily="18" charset="0"/>
              </a:rPr>
              <a:t>, or to other elements in the Facilitator Toolkit, to add to the discussion of N95 respirators.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 and your group has discussed N95 respirators before or plans to in the future, you may wish to refer to that information.</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of you may have cared for patients with COVID-19 and used an N95 respirator. Most N95s used in healthcare are also good for source control because they block your respiratory droplets from being breathed out into the air. So not only are you protected from virus that your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patient</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breathing out, if you’re infected, your patients and your colleagues are also protected from any virus that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you’re</a:t>
            </a:r>
            <a:r>
              <a:rPr lang="en-US" sz="1800" dirty="0">
                <a:effectLst/>
                <a:latin typeface="Calibri" panose="020F0502020204030204" pitchFamily="34" charset="0"/>
                <a:ea typeface="Calibri" panose="020F0502020204030204" pitchFamily="34" charset="0"/>
                <a:cs typeface="Times New Roman" panose="02020603050405020304" pitchFamily="18" charset="0"/>
              </a:rPr>
              <a:t> breathing out.”</a:t>
            </a:r>
          </a:p>
          <a:p>
            <a:endParaRPr lang="en-US" dirty="0"/>
          </a:p>
          <a:p>
            <a:endParaRPr lang="en-US" dirty="0"/>
          </a:p>
        </p:txBody>
      </p:sp>
      <p:sp>
        <p:nvSpPr>
          <p:cNvPr id="4" name="Slide Number Placeholder 3"/>
          <p:cNvSpPr>
            <a:spLocks noGrp="1"/>
          </p:cNvSpPr>
          <p:nvPr>
            <p:ph type="sldNum" sz="quarter" idx="5"/>
          </p:nvPr>
        </p:nvSpPr>
        <p:spPr/>
        <p:txBody>
          <a:bodyPr/>
          <a:lstStyle/>
          <a:p>
            <a:fld id="{D5643369-B893-49E9-AFB9-C82B5FBDF907}" type="slidenum">
              <a:rPr lang="en-US" smtClean="0"/>
              <a:t>17</a:t>
            </a:fld>
            <a:endParaRPr lang="en-US" dirty="0"/>
          </a:p>
        </p:txBody>
      </p:sp>
    </p:spTree>
    <p:extLst>
      <p:ext uri="{BB962C8B-B14F-4D97-AF65-F5344CB8AC3E}">
        <p14:creationId xmlns:p14="http://schemas.microsoft.com/office/powerpoint/2010/main" val="3715078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fontAlgn="base">
              <a:spcBef>
                <a:spcPts val="0"/>
              </a:spcBef>
              <a:spcAft>
                <a:spcPts val="0"/>
              </a:spcAft>
              <a:buSzPts val="1000"/>
              <a:buFont typeface="Symbol" panose="05050102010706020507" pitchFamily="18" charset="2"/>
              <a:buChar char=""/>
              <a:tabLst>
                <a:tab pos="457200" algn="l"/>
              </a:tabLst>
            </a:pPr>
            <a:r>
              <a:rPr lang="en-US" sz="1100" dirty="0">
                <a:effectLst/>
                <a:latin typeface="Calibri" panose="020F0502020204030204" pitchFamily="34" charset="0"/>
                <a:ea typeface="Times New Roman" panose="02020603050405020304" pitchFamily="18" charset="0"/>
              </a:rPr>
              <a:t>Use breakout rooms appropriate to your virtual platform to divide participants into breakout groups and task each with discussing real-world scenarios in which source control is discussed on the job. Each group will be requested to develop a short, realistic role play that explains the concept of source control.   </a:t>
            </a:r>
            <a:r>
              <a:rPr lang="en-US" sz="1100" b="1" i="1" dirty="0">
                <a:effectLst/>
                <a:latin typeface="Calibri" panose="020F0502020204030204" pitchFamily="34" charset="0"/>
                <a:ea typeface="Times New Roman" panose="02020603050405020304" pitchFamily="18" charset="0"/>
              </a:rPr>
              <a:t> </a:t>
            </a:r>
            <a:r>
              <a:rPr lang="en-US" sz="1100" dirty="0">
                <a:effectLst/>
                <a:latin typeface="Calibri" panose="020F050202020403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742950" marR="0" lvl="1" indent="-285750" fontAlgn="base">
              <a:spcBef>
                <a:spcPts val="0"/>
              </a:spcBef>
              <a:spcAft>
                <a:spcPts val="0"/>
              </a:spcAft>
              <a:buSzPts val="1000"/>
              <a:buFont typeface="Wingdings" panose="05000000000000000000" pitchFamily="2" charset="2"/>
              <a:buChar char="§"/>
              <a:tabLst>
                <a:tab pos="914400" algn="l"/>
              </a:tabLst>
            </a:pPr>
            <a:r>
              <a:rPr lang="en-US" sz="1100" dirty="0">
                <a:effectLst/>
                <a:latin typeface="Calibri" panose="020F0502020204030204" pitchFamily="34" charset="0"/>
                <a:ea typeface="Times New Roman" panose="02020603050405020304" pitchFamily="18" charset="0"/>
              </a:rPr>
              <a:t>As needed, provide instructions related to the breakout room format, such as how to ask questions. </a:t>
            </a:r>
            <a:endParaRPr lang="en-US" sz="1200" dirty="0">
              <a:effectLst/>
              <a:latin typeface="Times New Roman" panose="02020603050405020304" pitchFamily="18" charset="0"/>
              <a:ea typeface="Times New Roman" panose="02020603050405020304" pitchFamily="18" charset="0"/>
            </a:endParaRPr>
          </a:p>
          <a:p>
            <a:pPr marL="742950" marR="0" lvl="1" indent="-285750" fontAlgn="base">
              <a:spcBef>
                <a:spcPts val="0"/>
              </a:spcBef>
              <a:spcAft>
                <a:spcPts val="0"/>
              </a:spcAft>
              <a:buSzPts val="1000"/>
              <a:buFont typeface="Wingdings" panose="05000000000000000000" pitchFamily="2" charset="2"/>
              <a:buChar char="§"/>
              <a:tabLst>
                <a:tab pos="914400" algn="l"/>
              </a:tabLst>
            </a:pPr>
            <a:r>
              <a:rPr lang="en-US" sz="1100" dirty="0">
                <a:effectLst/>
                <a:latin typeface="Calibri" panose="020F0502020204030204" pitchFamily="34" charset="0"/>
                <a:ea typeface="Times New Roman" panose="02020603050405020304" pitchFamily="18" charset="0"/>
              </a:rPr>
              <a:t>Inform the groups that they have 10 minutes to work together. </a:t>
            </a:r>
            <a:endParaRPr lang="en-US" sz="1200" dirty="0">
              <a:effectLst/>
              <a:latin typeface="Times New Roman" panose="02020603050405020304" pitchFamily="18" charset="0"/>
              <a:ea typeface="Times New Roman" panose="02020603050405020304" pitchFamily="18" charset="0"/>
            </a:endParaRPr>
          </a:p>
          <a:p>
            <a:pPr marL="742950" marR="0" lvl="1" indent="-285750" fontAlgn="base">
              <a:spcBef>
                <a:spcPts val="0"/>
              </a:spcBef>
              <a:spcAft>
                <a:spcPts val="0"/>
              </a:spcAft>
              <a:buSzPts val="1000"/>
              <a:buFont typeface="Wingdings" panose="05000000000000000000" pitchFamily="2" charset="2"/>
              <a:buChar char="§"/>
              <a:tabLst>
                <a:tab pos="914400" algn="l"/>
              </a:tabLst>
            </a:pPr>
            <a:r>
              <a:rPr lang="en-US" sz="1100" dirty="0">
                <a:effectLst/>
                <a:latin typeface="Calibri" panose="020F0502020204030204" pitchFamily="34" charset="0"/>
                <a:ea typeface="Times New Roman" panose="02020603050405020304" pitchFamily="18" charset="0"/>
              </a:rPr>
              <a:t>Ask each group to identify two volunteers who will be willing to illustrate the group’s ideas when everyone reconvenes. </a:t>
            </a:r>
            <a:endParaRPr lang="en-US" sz="1200" dirty="0">
              <a:effectLst/>
              <a:latin typeface="Times New Roman" panose="02020603050405020304" pitchFamily="18" charset="0"/>
              <a:ea typeface="Times New Roman" panose="02020603050405020304" pitchFamily="18" charset="0"/>
            </a:endParaRPr>
          </a:p>
          <a:p>
            <a:pPr marL="742950" marR="0" lvl="1" indent="-285750" fontAlgn="base">
              <a:spcBef>
                <a:spcPts val="0"/>
              </a:spcBef>
              <a:spcAft>
                <a:spcPts val="0"/>
              </a:spcAft>
              <a:buSzPts val="1000"/>
              <a:buFont typeface="Wingdings" panose="05000000000000000000" pitchFamily="2" charset="2"/>
              <a:buChar char="§"/>
              <a:tabLst>
                <a:tab pos="914400" algn="l"/>
              </a:tabLst>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If applicable and possible, try to create groupings of participants who haven’t yet worked together in past small-group activities. </a:t>
            </a:r>
            <a:endParaRPr lang="en-US" sz="1200" dirty="0">
              <a:effectLst/>
              <a:latin typeface="Times New Roman" panose="02020603050405020304" pitchFamily="18" charset="0"/>
              <a:ea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After the small groups have gathered, depending on your virtual platform, you may use the broadcast message feature or another means to send reminders of the discussion prompts, how much time is remaining, etc. </a:t>
            </a:r>
          </a:p>
          <a:p>
            <a:pPr marL="800100" marR="0" lvl="1" indent="-34290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also choose to “visit” each group to encourage conversation and to hear their thoughts. </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Use your chime or timekeeper to warn participants when they have 2 minutes remaining.</a:t>
            </a:r>
          </a:p>
          <a:p>
            <a:pPr marL="0" marR="0">
              <a:lnSpc>
                <a:spcPct val="107000"/>
              </a:lnSpc>
              <a:spcBef>
                <a:spcPts val="0"/>
              </a:spcBef>
              <a:spcAft>
                <a:spcPts val="80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“Let’s think about source control on the job, and how we would explain the concept to others.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What situations might come up when you would need to explain source control? What would you say? What examples might you give about why source control matters?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“We’re going to break into small groups and think about these questions. As a group, talk through some times when you might need to explain source </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control to someone – a patient or family, a co-worker, or someone else. Practice explaining source control to each other.</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“You’ll have 10 minutes to work. When we come back together, two people from each group will share a brief scenario, where one of you is explaining source control to the other.” </a:t>
            </a:r>
          </a:p>
        </p:txBody>
      </p:sp>
      <p:sp>
        <p:nvSpPr>
          <p:cNvPr id="4" name="Slide Number Placeholder 3"/>
          <p:cNvSpPr>
            <a:spLocks noGrp="1"/>
          </p:cNvSpPr>
          <p:nvPr>
            <p:ph type="sldNum" sz="quarter" idx="5"/>
          </p:nvPr>
        </p:nvSpPr>
        <p:spPr/>
        <p:txBody>
          <a:bodyPr/>
          <a:lstStyle/>
          <a:p>
            <a:fld id="{D5643369-B893-49E9-AFB9-C82B5FBDF907}" type="slidenum">
              <a:rPr lang="en-US" smtClean="0"/>
              <a:t>18</a:t>
            </a:fld>
            <a:endParaRPr lang="en-US" dirty="0"/>
          </a:p>
        </p:txBody>
      </p:sp>
    </p:spTree>
    <p:extLst>
      <p:ext uri="{BB962C8B-B14F-4D97-AF65-F5344CB8AC3E}">
        <p14:creationId xmlns:p14="http://schemas.microsoft.com/office/powerpoint/2010/main" val="21761805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After 10 minutes, reconvene the groups.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 turn, invite two people from each group to share their role-playing scene. </a:t>
            </a:r>
          </a:p>
          <a:p>
            <a:pPr marL="800100" marR="0" lvl="1" indent="-34290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After each group’s scene, acknowledge the strategies they used.</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After the presentations, lead a group discussion of the commonalities and differences across the scenarios and role plays.</a:t>
            </a:r>
          </a:p>
          <a:p>
            <a:pPr marL="742950" marR="0" lvl="1" indent="-28575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for participants to respond by going off mute, in the chat, or both.</a:t>
            </a:r>
          </a:p>
          <a:p>
            <a:pPr marL="742950" marR="0" lvl="1" indent="-28575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Allow opportunities for participants to raise other issues and observations from their small-group work.</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Building on the commonalities and differences observed, ask the group to reflect on any new ideas that might be helpful in their daily work.</a:t>
            </a:r>
          </a:p>
          <a:p>
            <a:pPr marL="800100" marR="0" lvl="1" indent="-342900">
              <a:lnSpc>
                <a:spcPct val="107000"/>
              </a:lnSpc>
              <a:spcBef>
                <a:spcPts val="0"/>
              </a:spcBef>
              <a:spcAft>
                <a:spcPts val="8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capture high-level points on a slide or in the chat. </a:t>
            </a:r>
          </a:p>
          <a:p>
            <a:pPr marL="0" marR="0">
              <a:lnSpc>
                <a:spcPct val="107000"/>
              </a:lnSpc>
              <a:spcBef>
                <a:spcPts val="0"/>
              </a:spcBef>
              <a:spcAft>
                <a:spcPts val="80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“Welcome back. Let’s share your scenes with the whole group. Let’s start with Group One.</a:t>
            </a:r>
            <a:r>
              <a:rPr lang="en-US" sz="1100" b="1" dirty="0">
                <a:effectLst/>
                <a:latin typeface="Calibri" panose="020F0502020204030204" pitchFamily="34" charset="0"/>
                <a:ea typeface="Calibri" panose="020F0502020204030204" pitchFamily="34" charset="0"/>
                <a:cs typeface="Times New Roman" panose="02020603050405020304" pitchFamily="18" charset="0"/>
              </a:rPr>
              <a:t> Can our two volunteers explain your situation, and share your role play?</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Allow each group to share their role play.</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you.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Does anyone want to add anything else that you observed in your group?</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Allow time for additional comments.</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“I heard some common themes across your scenes – and some different ideas, too.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Does anyone want to share what they noticed?</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for responses.</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“Great!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Did anyone hear something that would be helpful to you at work, maybe a new idea?</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for responses.</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4" name="Slide Number Placeholder 3"/>
          <p:cNvSpPr>
            <a:spLocks noGrp="1"/>
          </p:cNvSpPr>
          <p:nvPr>
            <p:ph type="sldNum" sz="quarter" idx="5"/>
          </p:nvPr>
        </p:nvSpPr>
        <p:spPr/>
        <p:txBody>
          <a:bodyPr/>
          <a:lstStyle/>
          <a:p>
            <a:fld id="{553E97AA-F9A2-4B4F-BFD3-2E693337D65B}" type="slidenum">
              <a:rPr lang="en-US" smtClean="0"/>
              <a:t>19</a:t>
            </a:fld>
            <a:endParaRPr lang="en-US" dirty="0"/>
          </a:p>
        </p:txBody>
      </p:sp>
    </p:spTree>
    <p:extLst>
      <p:ext uri="{BB962C8B-B14F-4D97-AF65-F5344CB8AC3E}">
        <p14:creationId xmlns:p14="http://schemas.microsoft.com/office/powerpoint/2010/main" val="2784841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Transition to wrap-up of session.</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“Let’s use our last few minutes together to reflect on what we’ve learned and think about how we can put what we’ve learned into practice.”</a:t>
            </a:r>
          </a:p>
        </p:txBody>
      </p:sp>
      <p:sp>
        <p:nvSpPr>
          <p:cNvPr id="4" name="Slide Number Placeholder 3"/>
          <p:cNvSpPr>
            <a:spLocks noGrp="1"/>
          </p:cNvSpPr>
          <p:nvPr>
            <p:ph type="sldNum" sz="quarter" idx="5"/>
          </p:nvPr>
        </p:nvSpPr>
        <p:spPr/>
        <p:txBody>
          <a:bodyPr/>
          <a:lstStyle/>
          <a:p>
            <a:fld id="{D5643369-B893-49E9-AFB9-C82B5FBDF907}" type="slidenum">
              <a:rPr lang="en-US" smtClean="0"/>
              <a:t>20</a:t>
            </a:fld>
            <a:endParaRPr lang="en-US" dirty="0"/>
          </a:p>
        </p:txBody>
      </p:sp>
    </p:spTree>
    <p:extLst>
      <p:ext uri="{BB962C8B-B14F-4D97-AF65-F5344CB8AC3E}">
        <p14:creationId xmlns:p14="http://schemas.microsoft.com/office/powerpoint/2010/main" val="24095264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Encourage participants to reflect on what they learned today and how they will put what they learned into practice.</a:t>
            </a:r>
          </a:p>
          <a:p>
            <a:pPr marL="742950" marR="0" lvl="1" indent="-285750">
              <a:lnSpc>
                <a:spcPct val="107000"/>
              </a:lnSpc>
              <a:spcBef>
                <a:spcPts val="0"/>
              </a:spcBef>
              <a:spcAft>
                <a:spcPts val="80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respond orally, in the chat, or both.</a:t>
            </a:r>
          </a:p>
          <a:p>
            <a:pPr marL="0" marR="0">
              <a:lnSpc>
                <a:spcPct val="107000"/>
              </a:lnSpc>
              <a:spcBef>
                <a:spcPts val="0"/>
              </a:spcBef>
              <a:spcAft>
                <a:spcPts val="80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“I hope you’ve learned a lot today. Before we go, I’d like for you to share with me one thing you learned about source control, and how you’ll put that knowledge to use on the job.”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for responses. Acknowledge and respond as appropriate.</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D5643369-B893-49E9-AFB9-C82B5FBDF907}" type="slidenum">
              <a:rPr lang="en-US" smtClean="0"/>
              <a:t>21</a:t>
            </a:fld>
            <a:endParaRPr lang="en-US" dirty="0"/>
          </a:p>
        </p:txBody>
      </p:sp>
    </p:spTree>
    <p:extLst>
      <p:ext uri="{BB962C8B-B14F-4D97-AF65-F5344CB8AC3E}">
        <p14:creationId xmlns:p14="http://schemas.microsoft.com/office/powerpoint/2010/main" val="2646641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additional, remaining questions.</a:t>
            </a:r>
          </a:p>
          <a:p>
            <a:pPr marL="742950" marR="0" lvl="1" indent="-285750">
              <a:lnSpc>
                <a:spcPct val="107000"/>
              </a:lnSpc>
              <a:spcBef>
                <a:spcPts val="0"/>
              </a:spcBef>
              <a:spcAft>
                <a:spcPts val="0"/>
              </a:spcAft>
              <a:buFont typeface="Wingdings" panose="05000000000000000000" pitchFamily="2"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respond orally, in the chat, or both.</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the answers are information that is already included in this session, please respond.</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the questions address content that is not covered in this session, please do not attempt to answer. Instead, take note of the questions and consult with CDC resources to follow up with answers after the session.</a:t>
            </a:r>
          </a:p>
          <a:p>
            <a:pPr marL="0" marR="0">
              <a:lnSpc>
                <a:spcPct val="107000"/>
              </a:lnSpc>
              <a:spcBef>
                <a:spcPts val="0"/>
              </a:spcBef>
              <a:spcAft>
                <a:spcPts val="80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you all for your time! Please take a moment to reflect on today’s session and share any remaining questions you have. </a:t>
            </a:r>
            <a:r>
              <a:rPr lang="en-US" sz="1100" b="1" dirty="0">
                <a:effectLst/>
                <a:latin typeface="Calibri" panose="020F0502020204030204" pitchFamily="34" charset="0"/>
                <a:ea typeface="Calibri" panose="020F0502020204030204" pitchFamily="34" charset="0"/>
                <a:cs typeface="Times New Roman" panose="02020603050405020304" pitchFamily="18" charset="0"/>
              </a:rPr>
              <a:t>Does anyone have any questions still remaining?</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Address questions as appropriate.</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you for sharing those questions. Project Firstline is actively collecting your questions to help inform more training resources as they’re developed. I’ve written them down and I will get back to you with responses.”</a:t>
            </a:r>
          </a:p>
          <a:p>
            <a:endParaRPr lang="en-US" dirty="0"/>
          </a:p>
        </p:txBody>
      </p:sp>
      <p:sp>
        <p:nvSpPr>
          <p:cNvPr id="4" name="Slide Number Placeholder 3"/>
          <p:cNvSpPr>
            <a:spLocks noGrp="1"/>
          </p:cNvSpPr>
          <p:nvPr>
            <p:ph type="sldNum" sz="quarter" idx="5"/>
          </p:nvPr>
        </p:nvSpPr>
        <p:spPr/>
        <p:txBody>
          <a:bodyPr/>
          <a:lstStyle/>
          <a:p>
            <a:fld id="{D5643369-B893-49E9-AFB9-C82B5FBDF907}" type="slidenum">
              <a:rPr lang="en-US" smtClean="0"/>
              <a:t>22</a:t>
            </a:fld>
            <a:endParaRPr lang="en-US" dirty="0"/>
          </a:p>
        </p:txBody>
      </p:sp>
    </p:spTree>
    <p:extLst>
      <p:ext uri="{BB962C8B-B14F-4D97-AF65-F5344CB8AC3E}">
        <p14:creationId xmlns:p14="http://schemas.microsoft.com/office/powerpoint/2010/main" val="2839027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Review key takeaways.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choose to revisit discussion points or questions that arose during the session.</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 hope this training gave you some good information about source control, and why it’s so important. I’ve captured some key takeaways here, which you can review at your leisure after the session today.”</a:t>
            </a:r>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23</a:t>
            </a:fld>
            <a:endParaRPr lang="en-US" dirty="0"/>
          </a:p>
        </p:txBody>
      </p:sp>
    </p:spTree>
    <p:extLst>
      <p:ext uri="{BB962C8B-B14F-4D97-AF65-F5344CB8AC3E}">
        <p14:creationId xmlns:p14="http://schemas.microsoft.com/office/powerpoint/2010/main" val="14196611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Share additional resources from Project Firstline and CDC.</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how participants can reach you, by the means of your choosing, and how they can reach Project Firstline.</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 you may choose to describe the themes of upcoming sessions.</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covered a lot today, and there is still more to learn. You can keep exploring these topics on your own using the resources on this slide. You can also follow us on social media. I will stay on the line for a few minutes after our session ends and will be happy to discuss any other questions!”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a:t>
            </a:r>
            <a:r>
              <a:rPr lang="en-US" sz="1800" dirty="0">
                <a:effectLst/>
                <a:latin typeface="Calibri" panose="020F0502020204030204" pitchFamily="34" charset="0"/>
                <a:ea typeface="Calibri" panose="020F0502020204030204" pitchFamily="34" charset="0"/>
                <a:cs typeface="Times New Roman" panose="02020603050405020304" pitchFamily="18" charset="0"/>
              </a:rPr>
              <a:t>) “Next time, we will cover [insert training topic].”</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38D9F8C-7B54-4A21-B9B9-EAEDD3B035B4}" type="slidenum">
              <a:rPr lang="en-US" smtClean="0"/>
              <a:t>24</a:t>
            </a:fld>
            <a:endParaRPr lang="en-US" dirty="0"/>
          </a:p>
        </p:txBody>
      </p:sp>
    </p:spTree>
    <p:extLst>
      <p:ext uri="{BB962C8B-B14F-4D97-AF65-F5344CB8AC3E}">
        <p14:creationId xmlns:p14="http://schemas.microsoft.com/office/powerpoint/2010/main" val="3969087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how to access the Feedback Form.</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finally, please let us know how you enjoyed today’s session by completing the following feedback form. Thanks again for joining us today.”</a:t>
            </a:r>
          </a:p>
          <a:p>
            <a:pPr marL="0" marR="0">
              <a:lnSpc>
                <a:spcPct val="107000"/>
              </a:lnSpc>
              <a:spcBef>
                <a:spcPts val="0"/>
              </a:spcBef>
              <a:spcAft>
                <a:spcPts val="800"/>
              </a:spcAft>
            </a:pPr>
            <a:endParaRPr lang="en-US" sz="1800" b="1"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cs typeface="Times New Roman" panose="02020603050405020304" pitchFamily="18" charset="0"/>
              </a:rPr>
              <a:t>After the Session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Send list of participant questions compiled during this session to </a:t>
            </a: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3"/>
              </a:rPr>
              <a:t>ProjectFirstline@cdc.gov</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553E97AA-F9A2-4B4F-BFD3-2E693337D65B}" type="slidenum">
              <a:rPr lang="en-US" smtClean="0"/>
              <a:t>25</a:t>
            </a:fld>
            <a:endParaRPr lang="en-US" dirty="0"/>
          </a:p>
        </p:txBody>
      </p:sp>
    </p:spTree>
    <p:extLst>
      <p:ext uri="{BB962C8B-B14F-4D97-AF65-F5344CB8AC3E}">
        <p14:creationId xmlns:p14="http://schemas.microsoft.com/office/powerpoint/2010/main" val="931164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8D976-7CFE-4F59-A7EC-141BD6E7817D}"/>
              </a:ext>
            </a:extLst>
          </p:cNvPr>
          <p:cNvSpPr>
            <a:spLocks noGrp="1"/>
          </p:cNvSpPr>
          <p:nvPr>
            <p:ph type="ctrTitle"/>
          </p:nvPr>
        </p:nvSpPr>
        <p:spPr>
          <a:xfrm>
            <a:off x="673100" y="1122363"/>
            <a:ext cx="6229350" cy="2387600"/>
          </a:xfrm>
        </p:spPr>
        <p:txBody>
          <a:bodyPr anchor="b">
            <a:normAutofit/>
          </a:bodyPr>
          <a:lstStyle>
            <a:lvl1pPr algn="l">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673100" y="3708400"/>
            <a:ext cx="6229350" cy="1259131"/>
          </a:xfrm>
        </p:spPr>
        <p:txBody>
          <a:bodyPr/>
          <a:lstStyle>
            <a:lvl1pPr marL="0" indent="0" algn="l">
              <a:buNone/>
              <a:defRPr sz="240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996458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B89CD212-896B-4E17-B94F-9487DFFFFEF2}"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p:txBody>
          <a:bodyPr/>
          <a:lstStyle>
            <a:lvl1pPr>
              <a:defRPr/>
            </a:lvl1pPr>
          </a:lstStyle>
          <a:p>
            <a:r>
              <a:rPr lang="en-US" dirty="0"/>
              <a:t>Source Control</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EF026F98-229B-48B0-BECF-EA1F5459ACF1}" type="slidenum">
              <a:rPr lang="en-US" smtClean="0"/>
              <a:t>‹#›</a:t>
            </a:fld>
            <a:endParaRPr lang="en-US" dirty="0"/>
          </a:p>
        </p:txBody>
      </p:sp>
    </p:spTree>
    <p:extLst>
      <p:ext uri="{BB962C8B-B14F-4D97-AF65-F5344CB8AC3E}">
        <p14:creationId xmlns:p14="http://schemas.microsoft.com/office/powerpoint/2010/main" val="1976017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2B42-FA63-435E-AE9B-DF38F0D6BE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A82C3F-8EB3-45A5-BF47-F6C80F6E4D0F}"/>
              </a:ext>
            </a:extLst>
          </p:cNvPr>
          <p:cNvSpPr>
            <a:spLocks noGrp="1"/>
          </p:cNvSpPr>
          <p:nvPr>
            <p:ph type="dt" sz="half" idx="10"/>
          </p:nvPr>
        </p:nvSpPr>
        <p:spPr/>
        <p:txBody>
          <a:bodyPr/>
          <a:lstStyle/>
          <a:p>
            <a:fld id="{CE635EA5-E536-4440-A0F5-5A7227CB92E7}" type="datetime1">
              <a:rPr lang="en-US" smtClean="0"/>
              <a:t>9/16/2021</a:t>
            </a:fld>
            <a:endParaRPr lang="en-US" dirty="0"/>
          </a:p>
        </p:txBody>
      </p:sp>
      <p:sp>
        <p:nvSpPr>
          <p:cNvPr id="4" name="Footer Placeholder 3">
            <a:extLst>
              <a:ext uri="{FF2B5EF4-FFF2-40B4-BE49-F238E27FC236}">
                <a16:creationId xmlns:a16="http://schemas.microsoft.com/office/drawing/2014/main" id="{9E4CA59F-1B3E-452E-9C3C-498A83A2CC21}"/>
              </a:ext>
            </a:extLst>
          </p:cNvPr>
          <p:cNvSpPr>
            <a:spLocks noGrp="1"/>
          </p:cNvSpPr>
          <p:nvPr>
            <p:ph type="ftr" sz="quarter" idx="11"/>
          </p:nvPr>
        </p:nvSpPr>
        <p:spPr/>
        <p:txBody>
          <a:bodyPr/>
          <a:lstStyle/>
          <a:p>
            <a:r>
              <a:rPr lang="en-US" dirty="0"/>
              <a:t>Hand Hygiene</a:t>
            </a:r>
          </a:p>
        </p:txBody>
      </p:sp>
      <p:sp>
        <p:nvSpPr>
          <p:cNvPr id="5" name="Slide Number Placeholder 4">
            <a:extLst>
              <a:ext uri="{FF2B5EF4-FFF2-40B4-BE49-F238E27FC236}">
                <a16:creationId xmlns:a16="http://schemas.microsoft.com/office/drawing/2014/main" id="{9F996FA6-6FCD-4E59-B36F-E9002EBF2943}"/>
              </a:ext>
            </a:extLst>
          </p:cNvPr>
          <p:cNvSpPr>
            <a:spLocks noGrp="1"/>
          </p:cNvSpPr>
          <p:nvPr>
            <p:ph type="sldNum" sz="quarter" idx="12"/>
          </p:nvPr>
        </p:nvSpPr>
        <p:spPr/>
        <p:txBody>
          <a:bodyPr/>
          <a:lstStyle/>
          <a:p>
            <a:fld id="{EF026F98-229B-48B0-BECF-EA1F5459ACF1}" type="slidenum">
              <a:rPr lang="en-US" smtClean="0"/>
              <a:t>‹#›</a:t>
            </a:fld>
            <a:endParaRPr lang="en-US" dirty="0"/>
          </a:p>
        </p:txBody>
      </p:sp>
    </p:spTree>
    <p:extLst>
      <p:ext uri="{BB962C8B-B14F-4D97-AF65-F5344CB8AC3E}">
        <p14:creationId xmlns:p14="http://schemas.microsoft.com/office/powerpoint/2010/main" val="146700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63951D-AE00-4FC1-A23A-DEC51C3E9DB6}"/>
              </a:ext>
            </a:extLst>
          </p:cNvPr>
          <p:cNvSpPr>
            <a:spLocks noGrp="1"/>
          </p:cNvSpPr>
          <p:nvPr>
            <p:ph type="dt" sz="half" idx="10"/>
          </p:nvPr>
        </p:nvSpPr>
        <p:spPr/>
        <p:txBody>
          <a:bodyPr/>
          <a:lstStyle/>
          <a:p>
            <a:fld id="{E39B08D4-CE16-4AAE-A3E5-F1603859D664}" type="datetime1">
              <a:rPr lang="en-US" smtClean="0"/>
              <a:t>9/16/2021</a:t>
            </a:fld>
            <a:endParaRPr lang="en-US" dirty="0"/>
          </a:p>
        </p:txBody>
      </p:sp>
      <p:sp>
        <p:nvSpPr>
          <p:cNvPr id="3" name="Footer Placeholder 2">
            <a:extLst>
              <a:ext uri="{FF2B5EF4-FFF2-40B4-BE49-F238E27FC236}">
                <a16:creationId xmlns:a16="http://schemas.microsoft.com/office/drawing/2014/main" id="{889C634D-5FFC-459E-9031-9EE884BE87C0}"/>
              </a:ext>
            </a:extLst>
          </p:cNvPr>
          <p:cNvSpPr>
            <a:spLocks noGrp="1"/>
          </p:cNvSpPr>
          <p:nvPr>
            <p:ph type="ftr" sz="quarter" idx="11"/>
          </p:nvPr>
        </p:nvSpPr>
        <p:spPr/>
        <p:txBody>
          <a:bodyPr/>
          <a:lstStyle/>
          <a:p>
            <a:r>
              <a:rPr lang="en-US" dirty="0"/>
              <a:t>Hand Hygiene</a:t>
            </a:r>
          </a:p>
        </p:txBody>
      </p:sp>
      <p:sp>
        <p:nvSpPr>
          <p:cNvPr id="4" name="Slide Number Placeholder 3">
            <a:extLst>
              <a:ext uri="{FF2B5EF4-FFF2-40B4-BE49-F238E27FC236}">
                <a16:creationId xmlns:a16="http://schemas.microsoft.com/office/drawing/2014/main" id="{E8EE1D95-AB3A-4DD2-9E4F-1AB2394ED401}"/>
              </a:ext>
            </a:extLst>
          </p:cNvPr>
          <p:cNvSpPr>
            <a:spLocks noGrp="1"/>
          </p:cNvSpPr>
          <p:nvPr>
            <p:ph type="sldNum" sz="quarter" idx="12"/>
          </p:nvPr>
        </p:nvSpPr>
        <p:spPr/>
        <p:txBody>
          <a:bodyPr/>
          <a:lstStyle/>
          <a:p>
            <a:fld id="{EF026F98-229B-48B0-BECF-EA1F5459ACF1}" type="slidenum">
              <a:rPr lang="en-US" smtClean="0"/>
              <a:t>‹#›</a:t>
            </a:fld>
            <a:endParaRPr lang="en-US" dirty="0"/>
          </a:p>
        </p:txBody>
      </p:sp>
    </p:spTree>
    <p:extLst>
      <p:ext uri="{BB962C8B-B14F-4D97-AF65-F5344CB8AC3E}">
        <p14:creationId xmlns:p14="http://schemas.microsoft.com/office/powerpoint/2010/main" val="4259642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C2733B-AC8F-4260-A358-42B3313BEC7B}"/>
              </a:ext>
            </a:extLst>
          </p:cNvPr>
          <p:cNvSpPr>
            <a:spLocks noGrp="1"/>
          </p:cNvSpPr>
          <p:nvPr>
            <p:ph type="dt" sz="half" idx="10"/>
          </p:nvPr>
        </p:nvSpPr>
        <p:spPr/>
        <p:txBody>
          <a:bodyPr/>
          <a:lstStyle/>
          <a:p>
            <a:fld id="{CE6319DE-4F39-4351-A4C6-DC246A444062}" type="datetime1">
              <a:rPr lang="en-US" smtClean="0"/>
              <a:t>9/16/2021</a:t>
            </a:fld>
            <a:endParaRPr lang="en-US" dirty="0"/>
          </a:p>
        </p:txBody>
      </p:sp>
      <p:sp>
        <p:nvSpPr>
          <p:cNvPr id="6" name="Footer Placeholder 5">
            <a:extLst>
              <a:ext uri="{FF2B5EF4-FFF2-40B4-BE49-F238E27FC236}">
                <a16:creationId xmlns:a16="http://schemas.microsoft.com/office/drawing/2014/main" id="{349002C6-7870-4649-A303-8828C82468A5}"/>
              </a:ext>
            </a:extLst>
          </p:cNvPr>
          <p:cNvSpPr>
            <a:spLocks noGrp="1"/>
          </p:cNvSpPr>
          <p:nvPr>
            <p:ph type="ftr" sz="quarter" idx="11"/>
          </p:nvPr>
        </p:nvSpPr>
        <p:spPr/>
        <p:txBody>
          <a:bodyPr/>
          <a:lstStyle/>
          <a:p>
            <a:r>
              <a:rPr lang="en-US" dirty="0"/>
              <a:t>Hand Hygiene</a:t>
            </a:r>
          </a:p>
        </p:txBody>
      </p:sp>
      <p:sp>
        <p:nvSpPr>
          <p:cNvPr id="7" name="Slide Number Placeholder 6">
            <a:extLst>
              <a:ext uri="{FF2B5EF4-FFF2-40B4-BE49-F238E27FC236}">
                <a16:creationId xmlns:a16="http://schemas.microsoft.com/office/drawing/2014/main" id="{C60B6C24-1505-4AA7-B679-DE79EA4867BA}"/>
              </a:ext>
            </a:extLst>
          </p:cNvPr>
          <p:cNvSpPr>
            <a:spLocks noGrp="1"/>
          </p:cNvSpPr>
          <p:nvPr>
            <p:ph type="sldNum" sz="quarter" idx="12"/>
          </p:nvPr>
        </p:nvSpPr>
        <p:spPr/>
        <p:txBody>
          <a:bodyPr/>
          <a:lstStyle/>
          <a:p>
            <a:fld id="{EF026F98-229B-48B0-BECF-EA1F5459ACF1}" type="slidenum">
              <a:rPr lang="en-US" smtClean="0"/>
              <a:t>‹#›</a:t>
            </a:fld>
            <a:endParaRPr lang="en-US" dirty="0"/>
          </a:p>
        </p:txBody>
      </p:sp>
    </p:spTree>
    <p:extLst>
      <p:ext uri="{BB962C8B-B14F-4D97-AF65-F5344CB8AC3E}">
        <p14:creationId xmlns:p14="http://schemas.microsoft.com/office/powerpoint/2010/main" val="3553046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63951D-AE00-4FC1-A23A-DEC51C3E9DB6}"/>
              </a:ext>
            </a:extLst>
          </p:cNvPr>
          <p:cNvSpPr>
            <a:spLocks noGrp="1"/>
          </p:cNvSpPr>
          <p:nvPr>
            <p:ph type="dt" sz="half" idx="10"/>
          </p:nvPr>
        </p:nvSpPr>
        <p:spPr/>
        <p:txBody>
          <a:bodyPr/>
          <a:lstStyle/>
          <a:p>
            <a:fld id="{06F4BBE7-65A2-459A-B205-2304AF31B173}" type="datetime1">
              <a:rPr lang="en-US" smtClean="0"/>
              <a:t>9/16/2021</a:t>
            </a:fld>
            <a:endParaRPr lang="en-US" dirty="0"/>
          </a:p>
        </p:txBody>
      </p:sp>
      <p:sp>
        <p:nvSpPr>
          <p:cNvPr id="3" name="Footer Placeholder 2">
            <a:extLst>
              <a:ext uri="{FF2B5EF4-FFF2-40B4-BE49-F238E27FC236}">
                <a16:creationId xmlns:a16="http://schemas.microsoft.com/office/drawing/2014/main" id="{889C634D-5FFC-459E-9031-9EE884BE87C0}"/>
              </a:ext>
            </a:extLst>
          </p:cNvPr>
          <p:cNvSpPr>
            <a:spLocks noGrp="1"/>
          </p:cNvSpPr>
          <p:nvPr>
            <p:ph type="ftr" sz="quarter" idx="11"/>
          </p:nvPr>
        </p:nvSpPr>
        <p:spPr/>
        <p:txBody>
          <a:bodyPr/>
          <a:lstStyle/>
          <a:p>
            <a:r>
              <a:rPr lang="en-US" dirty="0"/>
              <a:t>Hand Hygiene</a:t>
            </a:r>
          </a:p>
        </p:txBody>
      </p:sp>
      <p:sp>
        <p:nvSpPr>
          <p:cNvPr id="4" name="Slide Number Placeholder 3">
            <a:extLst>
              <a:ext uri="{FF2B5EF4-FFF2-40B4-BE49-F238E27FC236}">
                <a16:creationId xmlns:a16="http://schemas.microsoft.com/office/drawing/2014/main" id="{E8EE1D95-AB3A-4DD2-9E4F-1AB2394ED401}"/>
              </a:ext>
            </a:extLst>
          </p:cNvPr>
          <p:cNvSpPr>
            <a:spLocks noGrp="1"/>
          </p:cNvSpPr>
          <p:nvPr>
            <p:ph type="sldNum" sz="quarter" idx="12"/>
          </p:nvPr>
        </p:nvSpPr>
        <p:spPr/>
        <p:txBody>
          <a:bodyPr/>
          <a:lstStyle/>
          <a:p>
            <a:fld id="{EF026F98-229B-48B0-BECF-EA1F5459ACF1}" type="slidenum">
              <a:rPr lang="en-US" smtClean="0"/>
              <a:t>‹#›</a:t>
            </a:fld>
            <a:endParaRPr lang="en-US" dirty="0"/>
          </a:p>
        </p:txBody>
      </p:sp>
      <p:grpSp>
        <p:nvGrpSpPr>
          <p:cNvPr id="5" name="Group 4">
            <a:extLst>
              <a:ext uri="{FF2B5EF4-FFF2-40B4-BE49-F238E27FC236}">
                <a16:creationId xmlns:a16="http://schemas.microsoft.com/office/drawing/2014/main" id="{A0E4A418-0379-469B-A5FA-497074BCAFB1}"/>
              </a:ext>
            </a:extLst>
          </p:cNvPr>
          <p:cNvGrpSpPr/>
          <p:nvPr/>
        </p:nvGrpSpPr>
        <p:grpSpPr>
          <a:xfrm>
            <a:off x="0" y="544094"/>
            <a:ext cx="12198096" cy="75418"/>
            <a:chOff x="0" y="508050"/>
            <a:chExt cx="12083145" cy="71839"/>
          </a:xfrm>
        </p:grpSpPr>
        <p:sp>
          <p:nvSpPr>
            <p:cNvPr id="6" name="Rectangle 5">
              <a:extLst>
                <a:ext uri="{FF2B5EF4-FFF2-40B4-BE49-F238E27FC236}">
                  <a16:creationId xmlns:a16="http://schemas.microsoft.com/office/drawing/2014/main" id="{5FF6C4F7-6CA0-4C44-8CFA-036EA47BF716}"/>
                </a:ext>
              </a:extLst>
            </p:cNvPr>
            <p:cNvSpPr/>
            <p:nvPr userDrawn="1"/>
          </p:nvSpPr>
          <p:spPr>
            <a:xfrm>
              <a:off x="0" y="508050"/>
              <a:ext cx="2416629" cy="718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89B15269-74BB-40CA-83DF-0BA91FDD934D}"/>
                </a:ext>
              </a:extLst>
            </p:cNvPr>
            <p:cNvSpPr/>
            <p:nvPr userDrawn="1"/>
          </p:nvSpPr>
          <p:spPr>
            <a:xfrm>
              <a:off x="2416629" y="508050"/>
              <a:ext cx="2416629" cy="718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0C183DD-2AB7-419D-AC1F-48F96B8C737B}"/>
                </a:ext>
              </a:extLst>
            </p:cNvPr>
            <p:cNvSpPr/>
            <p:nvPr userDrawn="1"/>
          </p:nvSpPr>
          <p:spPr>
            <a:xfrm>
              <a:off x="4833258" y="508050"/>
              <a:ext cx="2416629" cy="718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90A87FA-C8F6-4F4A-9EDE-1FBB75FBC7FF}"/>
                </a:ext>
              </a:extLst>
            </p:cNvPr>
            <p:cNvSpPr/>
            <p:nvPr userDrawn="1"/>
          </p:nvSpPr>
          <p:spPr>
            <a:xfrm>
              <a:off x="7249887" y="508050"/>
              <a:ext cx="2416629" cy="718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8AE5FDE-2586-4742-A683-929855676D58}"/>
                </a:ext>
              </a:extLst>
            </p:cNvPr>
            <p:cNvSpPr/>
            <p:nvPr userDrawn="1"/>
          </p:nvSpPr>
          <p:spPr>
            <a:xfrm>
              <a:off x="9666516" y="508050"/>
              <a:ext cx="2416629" cy="71839"/>
            </a:xfrm>
            <a:prstGeom prst="rect">
              <a:avLst/>
            </a:prstGeom>
            <a:solidFill>
              <a:srgbClr val="AEDD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descr="Text&#10;&#10;Description automatically generated">
            <a:extLst>
              <a:ext uri="{FF2B5EF4-FFF2-40B4-BE49-F238E27FC236}">
                <a16:creationId xmlns:a16="http://schemas.microsoft.com/office/drawing/2014/main" id="{785764E6-D129-48F9-9778-2C991567CC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533" y="5918199"/>
            <a:ext cx="2139100" cy="803275"/>
          </a:xfrm>
          <a:prstGeom prst="rect">
            <a:avLst/>
          </a:prstGeom>
        </p:spPr>
      </p:pic>
    </p:spTree>
    <p:extLst>
      <p:ext uri="{BB962C8B-B14F-4D97-AF65-F5344CB8AC3E}">
        <p14:creationId xmlns:p14="http://schemas.microsoft.com/office/powerpoint/2010/main" val="1321772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userDrawn="1"/>
        </p:nvSpPr>
        <p:spPr>
          <a:xfrm>
            <a:off x="0" y="0"/>
            <a:ext cx="5866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82640534-B2B5-4A62-BCD9-9076A5F4FB69}" type="slidenum">
              <a:rPr lang="en-US" smtClean="0"/>
              <a:pPr/>
              <a:t>‹#›</a:t>
            </a:fld>
            <a:endParaRPr lang="en-US" dirty="0"/>
          </a:p>
        </p:txBody>
      </p:sp>
    </p:spTree>
    <p:extLst>
      <p:ext uri="{BB962C8B-B14F-4D97-AF65-F5344CB8AC3E}">
        <p14:creationId xmlns:p14="http://schemas.microsoft.com/office/powerpoint/2010/main" val="4117187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userDrawn="1"/>
        </p:nvSpPr>
        <p:spPr>
          <a:xfrm>
            <a:off x="0" y="0"/>
            <a:ext cx="586629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82640534-B2B5-4A62-BCD9-9076A5F4FB69}" type="slidenum">
              <a:rPr lang="en-US" smtClean="0"/>
              <a:pPr/>
              <a:t>‹#›</a:t>
            </a:fld>
            <a:endParaRPr lang="en-US" dirty="0"/>
          </a:p>
        </p:txBody>
      </p:sp>
    </p:spTree>
    <p:extLst>
      <p:ext uri="{BB962C8B-B14F-4D97-AF65-F5344CB8AC3E}">
        <p14:creationId xmlns:p14="http://schemas.microsoft.com/office/powerpoint/2010/main" val="4294390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userDrawn="1"/>
        </p:nvSpPr>
        <p:spPr>
          <a:xfrm>
            <a:off x="0" y="0"/>
            <a:ext cx="5866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82640534-B2B5-4A62-BCD9-9076A5F4FB69}" type="slidenum">
              <a:rPr lang="en-US" smtClean="0"/>
              <a:pPr/>
              <a:t>‹#›</a:t>
            </a:fld>
            <a:endParaRPr lang="en-US" dirty="0"/>
          </a:p>
        </p:txBody>
      </p:sp>
    </p:spTree>
    <p:extLst>
      <p:ext uri="{BB962C8B-B14F-4D97-AF65-F5344CB8AC3E}">
        <p14:creationId xmlns:p14="http://schemas.microsoft.com/office/powerpoint/2010/main" val="359328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userDrawn="1"/>
        </p:nvSpPr>
        <p:spPr>
          <a:xfrm>
            <a:off x="0" y="0"/>
            <a:ext cx="586629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accent1"/>
                </a:solidFill>
              </a:defRPr>
            </a:lvl1pPr>
          </a:lstStyle>
          <a:p>
            <a:fld id="{82640534-B2B5-4A62-BCD9-9076A5F4FB69}" type="slidenum">
              <a:rPr lang="en-US" smtClean="0"/>
              <a:pPr/>
              <a:t>‹#›</a:t>
            </a:fld>
            <a:endParaRPr lang="en-US" dirty="0"/>
          </a:p>
        </p:txBody>
      </p:sp>
    </p:spTree>
    <p:extLst>
      <p:ext uri="{BB962C8B-B14F-4D97-AF65-F5344CB8AC3E}">
        <p14:creationId xmlns:p14="http://schemas.microsoft.com/office/powerpoint/2010/main" val="3617409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5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F578-ECBE-4488-B7CB-41F8F33517ED}"/>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BCE1BF-138A-4724-8A67-70D24E72F093}"/>
              </a:ext>
            </a:extLst>
          </p:cNvPr>
          <p:cNvSpPr>
            <a:spLocks noGrp="1"/>
          </p:cNvSpPr>
          <p:nvPr>
            <p:ph type="body" idx="1"/>
          </p:nvPr>
        </p:nvSpPr>
        <p:spPr>
          <a:xfrm>
            <a:off x="831850" y="4699000"/>
            <a:ext cx="10515600" cy="1390650"/>
          </a:xfrm>
        </p:spPr>
        <p:txBody>
          <a:bodyPr/>
          <a:lstStyle>
            <a:lvl1pPr marL="0" indent="0">
              <a:buNone/>
              <a:defRPr sz="2400" b="1">
                <a:solidFill>
                  <a:schemeClr val="bg1"/>
                </a:solidFill>
                <a:latin typeface="Century Gothic" panose="020B0502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EC3234-2342-4C9C-91CB-DE1B0E6AEF57}"/>
              </a:ext>
            </a:extLst>
          </p:cNvPr>
          <p:cNvSpPr>
            <a:spLocks noGrp="1"/>
          </p:cNvSpPr>
          <p:nvPr>
            <p:ph type="dt" sz="half" idx="10"/>
          </p:nvPr>
        </p:nvSpPr>
        <p:spPr/>
        <p:txBody>
          <a:bodyPr/>
          <a:lstStyle>
            <a:lvl1pPr>
              <a:defRPr>
                <a:solidFill>
                  <a:schemeClr val="bg1"/>
                </a:solidFill>
              </a:defRPr>
            </a:lvl1pPr>
          </a:lstStyle>
          <a:p>
            <a:fld id="{D8AB859A-23E1-4ED2-8784-7690102253EF}" type="datetime1">
              <a:rPr lang="en-US" smtClean="0"/>
              <a:t>9/16/2021</a:t>
            </a:fld>
            <a:endParaRPr lang="en-US" dirty="0"/>
          </a:p>
        </p:txBody>
      </p:sp>
      <p:sp>
        <p:nvSpPr>
          <p:cNvPr id="5" name="Footer Placeholder 4">
            <a:extLst>
              <a:ext uri="{FF2B5EF4-FFF2-40B4-BE49-F238E27FC236}">
                <a16:creationId xmlns:a16="http://schemas.microsoft.com/office/drawing/2014/main" id="{18113471-7AE3-451D-8E7C-0DDAFEA2DED0}"/>
              </a:ext>
            </a:extLst>
          </p:cNvPr>
          <p:cNvSpPr>
            <a:spLocks noGrp="1"/>
          </p:cNvSpPr>
          <p:nvPr>
            <p:ph type="ftr" sz="quarter" idx="11"/>
          </p:nvPr>
        </p:nvSpPr>
        <p:spPr/>
        <p:txBody>
          <a:bodyPr/>
          <a:lstStyle>
            <a:lvl1pPr>
              <a:defRPr>
                <a:solidFill>
                  <a:schemeClr val="bg1"/>
                </a:solidFill>
              </a:defRPr>
            </a:lvl1pPr>
          </a:lstStyle>
          <a:p>
            <a:r>
              <a:rPr lang="en-US" dirty="0"/>
              <a:t>Hand Hygiene</a:t>
            </a:r>
          </a:p>
        </p:txBody>
      </p:sp>
      <p:sp>
        <p:nvSpPr>
          <p:cNvPr id="6" name="Slide Number Placeholder 5">
            <a:extLst>
              <a:ext uri="{FF2B5EF4-FFF2-40B4-BE49-F238E27FC236}">
                <a16:creationId xmlns:a16="http://schemas.microsoft.com/office/drawing/2014/main" id="{6EE6252C-8E30-4E1D-AB7F-F29267835346}"/>
              </a:ext>
            </a:extLst>
          </p:cNvPr>
          <p:cNvSpPr>
            <a:spLocks noGrp="1"/>
          </p:cNvSpPr>
          <p:nvPr>
            <p:ph type="sldNum" sz="quarter" idx="12"/>
          </p:nvPr>
        </p:nvSpPr>
        <p:spPr/>
        <p:txBody>
          <a:bodyPr/>
          <a:lstStyle>
            <a:lvl1pPr>
              <a:defRPr>
                <a:solidFill>
                  <a:schemeClr val="bg1"/>
                </a:solidFill>
              </a:defRPr>
            </a:lvl1pPr>
          </a:lstStyle>
          <a:p>
            <a:fld id="{EF026F98-229B-48B0-BECF-EA1F5459ACF1}" type="slidenum">
              <a:rPr lang="en-US" smtClean="0"/>
              <a:t>‹#›</a:t>
            </a:fld>
            <a:endParaRPr lang="en-US" dirty="0"/>
          </a:p>
        </p:txBody>
      </p:sp>
    </p:spTree>
    <p:extLst>
      <p:ext uri="{BB962C8B-B14F-4D97-AF65-F5344CB8AC3E}">
        <p14:creationId xmlns:p14="http://schemas.microsoft.com/office/powerpoint/2010/main" val="21558560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2722203"/>
            <a:ext cx="5181600" cy="357518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2722203"/>
            <a:ext cx="5181600" cy="357518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C2733B-AC8F-4260-A358-42B3313BEC7B}"/>
              </a:ext>
            </a:extLst>
          </p:cNvPr>
          <p:cNvSpPr>
            <a:spLocks noGrp="1"/>
          </p:cNvSpPr>
          <p:nvPr>
            <p:ph type="dt" sz="half" idx="10"/>
          </p:nvPr>
        </p:nvSpPr>
        <p:spPr/>
        <p:txBody>
          <a:bodyPr/>
          <a:lstStyle/>
          <a:p>
            <a:fld id="{4FD1D1A5-3795-4D27-B8FF-3DE93AEC5231}" type="datetime1">
              <a:rPr lang="en-US" smtClean="0"/>
              <a:t>9/16/2021</a:t>
            </a:fld>
            <a:endParaRPr lang="en-US" dirty="0"/>
          </a:p>
        </p:txBody>
      </p:sp>
      <p:sp>
        <p:nvSpPr>
          <p:cNvPr id="6" name="Footer Placeholder 5">
            <a:extLst>
              <a:ext uri="{FF2B5EF4-FFF2-40B4-BE49-F238E27FC236}">
                <a16:creationId xmlns:a16="http://schemas.microsoft.com/office/drawing/2014/main" id="{349002C6-7870-4649-A303-8828C82468A5}"/>
              </a:ext>
            </a:extLst>
          </p:cNvPr>
          <p:cNvSpPr>
            <a:spLocks noGrp="1"/>
          </p:cNvSpPr>
          <p:nvPr>
            <p:ph type="ftr" sz="quarter" idx="11"/>
          </p:nvPr>
        </p:nvSpPr>
        <p:spPr/>
        <p:txBody>
          <a:bodyPr/>
          <a:lstStyle/>
          <a:p>
            <a:r>
              <a:rPr lang="en-US" dirty="0"/>
              <a:t>Cleaning &amp; Disinfection</a:t>
            </a:r>
          </a:p>
        </p:txBody>
      </p:sp>
      <p:sp>
        <p:nvSpPr>
          <p:cNvPr id="7" name="Slide Number Placeholder 6">
            <a:extLst>
              <a:ext uri="{FF2B5EF4-FFF2-40B4-BE49-F238E27FC236}">
                <a16:creationId xmlns:a16="http://schemas.microsoft.com/office/drawing/2014/main" id="{C60B6C24-1505-4AA7-B679-DE79EA4867BA}"/>
              </a:ext>
            </a:extLst>
          </p:cNvPr>
          <p:cNvSpPr>
            <a:spLocks noGrp="1"/>
          </p:cNvSpPr>
          <p:nvPr>
            <p:ph type="sldNum" sz="quarter" idx="12"/>
          </p:nvPr>
        </p:nvSpPr>
        <p:spPr/>
        <p:txBody>
          <a:bodyPr/>
          <a:lstStyle/>
          <a:p>
            <a:fld id="{0921C750-0A2B-4FC2-9266-872E12118BE5}" type="slidenum">
              <a:rPr lang="en-US" smtClean="0"/>
              <a:pPr/>
              <a:t>‹#›</a:t>
            </a:fld>
            <a:endParaRPr lang="en-US" dirty="0"/>
          </a:p>
        </p:txBody>
      </p:sp>
      <p:sp>
        <p:nvSpPr>
          <p:cNvPr id="8" name="Text Placeholder 2">
            <a:extLst>
              <a:ext uri="{FF2B5EF4-FFF2-40B4-BE49-F238E27FC236}">
                <a16:creationId xmlns:a16="http://schemas.microsoft.com/office/drawing/2014/main" id="{FC2B7E02-A9DF-4AB0-9D84-04CC66183E23}"/>
              </a:ext>
            </a:extLst>
          </p:cNvPr>
          <p:cNvSpPr>
            <a:spLocks noGrp="1"/>
          </p:cNvSpPr>
          <p:nvPr>
            <p:ph type="body" idx="13"/>
          </p:nvPr>
        </p:nvSpPr>
        <p:spPr>
          <a:xfrm>
            <a:off x="839788" y="1755885"/>
            <a:ext cx="10514012"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595613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0D1A9-043D-418F-BF36-637E62C56379}"/>
              </a:ext>
            </a:extLst>
          </p:cNvPr>
          <p:cNvSpPr>
            <a:spLocks noGrp="1"/>
          </p:cNvSpPr>
          <p:nvPr>
            <p:ph type="title"/>
          </p:nvPr>
        </p:nvSpPr>
        <p:spPr>
          <a:xfrm>
            <a:off x="839788" y="365126"/>
            <a:ext cx="10075139" cy="416166"/>
          </a:xfrm>
        </p:spPr>
        <p:txBody>
          <a:bodyP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82C1D7-F9F3-43DA-B6CF-45421B4D5F0A}"/>
              </a:ext>
            </a:extLst>
          </p:cNvPr>
          <p:cNvSpPr>
            <a:spLocks noGrp="1"/>
          </p:cNvSpPr>
          <p:nvPr>
            <p:ph type="body" idx="1"/>
          </p:nvPr>
        </p:nvSpPr>
        <p:spPr>
          <a:xfrm>
            <a:off x="839788" y="1414945"/>
            <a:ext cx="5157787" cy="823912"/>
          </a:xfrm>
        </p:spPr>
        <p:txBody>
          <a:bodyPr anchor="b"/>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509C45-22B6-448E-8FD6-EB2E7A0C63DD}"/>
              </a:ext>
            </a:extLst>
          </p:cNvPr>
          <p:cNvSpPr>
            <a:spLocks noGrp="1"/>
          </p:cNvSpPr>
          <p:nvPr>
            <p:ph sz="half" idx="2"/>
          </p:nvPr>
        </p:nvSpPr>
        <p:spPr>
          <a:xfrm>
            <a:off x="839788" y="2325667"/>
            <a:ext cx="5157787" cy="3684588"/>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9184538-0C02-4A46-BF59-70734BDF1717}"/>
              </a:ext>
            </a:extLst>
          </p:cNvPr>
          <p:cNvSpPr>
            <a:spLocks noGrp="1"/>
          </p:cNvSpPr>
          <p:nvPr>
            <p:ph type="body" sz="quarter" idx="3"/>
          </p:nvPr>
        </p:nvSpPr>
        <p:spPr>
          <a:xfrm>
            <a:off x="6172200" y="1414945"/>
            <a:ext cx="5183188" cy="823912"/>
          </a:xfrm>
        </p:spPr>
        <p:txBody>
          <a:bodyPr anchor="b"/>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E184EB-67C7-4618-8EDA-E12429162B26}"/>
              </a:ext>
            </a:extLst>
          </p:cNvPr>
          <p:cNvSpPr>
            <a:spLocks noGrp="1"/>
          </p:cNvSpPr>
          <p:nvPr>
            <p:ph sz="quarter" idx="4"/>
          </p:nvPr>
        </p:nvSpPr>
        <p:spPr>
          <a:xfrm>
            <a:off x="6172200" y="2325667"/>
            <a:ext cx="5183188" cy="3684588"/>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FCA7009A-BB78-42BA-8855-DD184BFBE4AE}"/>
              </a:ext>
            </a:extLst>
          </p:cNvPr>
          <p:cNvSpPr>
            <a:spLocks noGrp="1"/>
          </p:cNvSpPr>
          <p:nvPr>
            <p:ph type="dt" sz="half" idx="10"/>
          </p:nvPr>
        </p:nvSpPr>
        <p:spPr/>
        <p:txBody>
          <a:bodyPr/>
          <a:lstStyle/>
          <a:p>
            <a:fld id="{03DB8CFC-E35B-4EC5-BD46-458DCC0B19AF}" type="datetime1">
              <a:rPr lang="en-US" smtClean="0"/>
              <a:t>9/16/2021</a:t>
            </a:fld>
            <a:endParaRPr lang="en-US" dirty="0"/>
          </a:p>
        </p:txBody>
      </p:sp>
      <p:sp>
        <p:nvSpPr>
          <p:cNvPr id="8" name="Footer Placeholder 7">
            <a:extLst>
              <a:ext uri="{FF2B5EF4-FFF2-40B4-BE49-F238E27FC236}">
                <a16:creationId xmlns:a16="http://schemas.microsoft.com/office/drawing/2014/main" id="{83EF8B15-FBA1-43F7-A7EC-2968282B4E5F}"/>
              </a:ext>
            </a:extLst>
          </p:cNvPr>
          <p:cNvSpPr>
            <a:spLocks noGrp="1"/>
          </p:cNvSpPr>
          <p:nvPr>
            <p:ph type="ftr" sz="quarter" idx="11"/>
          </p:nvPr>
        </p:nvSpPr>
        <p:spPr/>
        <p:txBody>
          <a:bodyPr/>
          <a:lstStyle/>
          <a:p>
            <a:r>
              <a:rPr lang="en-US" dirty="0"/>
              <a:t>Ppe part 2 – Gloves &amp; Gowns</a:t>
            </a:r>
          </a:p>
        </p:txBody>
      </p:sp>
      <p:sp>
        <p:nvSpPr>
          <p:cNvPr id="9" name="Slide Number Placeholder 8">
            <a:extLst>
              <a:ext uri="{FF2B5EF4-FFF2-40B4-BE49-F238E27FC236}">
                <a16:creationId xmlns:a16="http://schemas.microsoft.com/office/drawing/2014/main" id="{D40DC643-B194-448D-9CBA-7A1E4B0B6A7E}"/>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2520117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F923CF-412C-49F5-8BA7-99868F594A8E}"/>
              </a:ext>
            </a:extLst>
          </p:cNvPr>
          <p:cNvSpPr/>
          <p:nvPr/>
        </p:nvSpPr>
        <p:spPr>
          <a:xfrm>
            <a:off x="0" y="0"/>
            <a:ext cx="12192000" cy="1143000"/>
          </a:xfrm>
          <a:prstGeom prst="rect">
            <a:avLst/>
          </a:prstGeom>
          <a:solidFill>
            <a:srgbClr val="136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C66BA271-D5F8-4CC2-A01B-97CF4229F48F}"/>
              </a:ext>
            </a:extLst>
          </p:cNvPr>
          <p:cNvGrpSpPr/>
          <p:nvPr/>
        </p:nvGrpSpPr>
        <p:grpSpPr>
          <a:xfrm>
            <a:off x="0" y="1096544"/>
            <a:ext cx="12198096" cy="75418"/>
            <a:chOff x="0" y="508050"/>
            <a:chExt cx="12083145" cy="71839"/>
          </a:xfrm>
        </p:grpSpPr>
        <p:sp>
          <p:nvSpPr>
            <p:cNvPr id="10" name="Rectangle 9">
              <a:extLst>
                <a:ext uri="{FF2B5EF4-FFF2-40B4-BE49-F238E27FC236}">
                  <a16:creationId xmlns:a16="http://schemas.microsoft.com/office/drawing/2014/main" id="{C40C610A-79DF-44F3-AE20-BB3B587E0D5B}"/>
                </a:ext>
              </a:extLst>
            </p:cNvPr>
            <p:cNvSpPr/>
            <p:nvPr userDrawn="1"/>
          </p:nvSpPr>
          <p:spPr>
            <a:xfrm>
              <a:off x="0" y="508050"/>
              <a:ext cx="2416629" cy="718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1" name="Rectangle 10">
              <a:extLst>
                <a:ext uri="{FF2B5EF4-FFF2-40B4-BE49-F238E27FC236}">
                  <a16:creationId xmlns:a16="http://schemas.microsoft.com/office/drawing/2014/main" id="{A68D1D5A-87CB-4111-9332-4D55C89642E0}"/>
                </a:ext>
              </a:extLst>
            </p:cNvPr>
            <p:cNvSpPr/>
            <p:nvPr userDrawn="1"/>
          </p:nvSpPr>
          <p:spPr>
            <a:xfrm>
              <a:off x="2416629" y="508050"/>
              <a:ext cx="2416629" cy="718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2" name="Rectangle 11">
              <a:extLst>
                <a:ext uri="{FF2B5EF4-FFF2-40B4-BE49-F238E27FC236}">
                  <a16:creationId xmlns:a16="http://schemas.microsoft.com/office/drawing/2014/main" id="{24B97401-B00B-4EE7-B040-B2162037D4FE}"/>
                </a:ext>
              </a:extLst>
            </p:cNvPr>
            <p:cNvSpPr/>
            <p:nvPr userDrawn="1"/>
          </p:nvSpPr>
          <p:spPr>
            <a:xfrm>
              <a:off x="4833258" y="508050"/>
              <a:ext cx="2416629" cy="718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4" name="Rectangle 13">
              <a:extLst>
                <a:ext uri="{FF2B5EF4-FFF2-40B4-BE49-F238E27FC236}">
                  <a16:creationId xmlns:a16="http://schemas.microsoft.com/office/drawing/2014/main" id="{FF11E7FD-A552-4CC7-B99A-DA54D7633AD5}"/>
                </a:ext>
              </a:extLst>
            </p:cNvPr>
            <p:cNvSpPr/>
            <p:nvPr userDrawn="1"/>
          </p:nvSpPr>
          <p:spPr>
            <a:xfrm>
              <a:off x="7249887" y="508050"/>
              <a:ext cx="2416629" cy="718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5" name="Rectangle 14">
              <a:extLst>
                <a:ext uri="{FF2B5EF4-FFF2-40B4-BE49-F238E27FC236}">
                  <a16:creationId xmlns:a16="http://schemas.microsoft.com/office/drawing/2014/main" id="{2A3D0825-1551-4DE5-BD0E-4C0D41D1E984}"/>
                </a:ext>
              </a:extLst>
            </p:cNvPr>
            <p:cNvSpPr/>
            <p:nvPr userDrawn="1"/>
          </p:nvSpPr>
          <p:spPr>
            <a:xfrm>
              <a:off x="9666516" y="508050"/>
              <a:ext cx="2416629" cy="71839"/>
            </a:xfrm>
            <a:prstGeom prst="rect">
              <a:avLst/>
            </a:prstGeom>
            <a:solidFill>
              <a:srgbClr val="AEDD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grpSp>
      <p:pic>
        <p:nvPicPr>
          <p:cNvPr id="13" name="Picture 12" descr="Text&#10;&#10;Description automatically generated">
            <a:extLst>
              <a:ext uri="{FF2B5EF4-FFF2-40B4-BE49-F238E27FC236}">
                <a16:creationId xmlns:a16="http://schemas.microsoft.com/office/drawing/2014/main" id="{7B50931E-2EBE-4B9A-87D2-81207D1EFE3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0533" y="5918199"/>
            <a:ext cx="2139100" cy="803275"/>
          </a:xfrm>
          <a:prstGeom prst="rect">
            <a:avLst/>
          </a:prstGeom>
        </p:spPr>
      </p:pic>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238125"/>
            <a:ext cx="10515600" cy="70245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600200"/>
            <a:ext cx="10515600" cy="431799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8D3C611C-30A4-4F04-8ED3-9DAD22433B84}"/>
              </a:ext>
            </a:extLst>
          </p:cNvPr>
          <p:cNvSpPr>
            <a:spLocks noGrp="1"/>
          </p:cNvSpPr>
          <p:nvPr>
            <p:ph type="ftr" sz="quarter" idx="3"/>
          </p:nvPr>
        </p:nvSpPr>
        <p:spPr>
          <a:xfrm>
            <a:off x="4680857" y="6410780"/>
            <a:ext cx="6395357"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r>
              <a:rPr lang="en-US" dirty="0"/>
              <a:t>Hand Hygiene</a:t>
            </a:r>
          </a:p>
        </p:txBody>
      </p:sp>
      <p:sp>
        <p:nvSpPr>
          <p:cNvPr id="6" name="Slide Number Placeholder 5">
            <a:extLst>
              <a:ext uri="{FF2B5EF4-FFF2-40B4-BE49-F238E27FC236}">
                <a16:creationId xmlns:a16="http://schemas.microsoft.com/office/drawing/2014/main" id="{79B5286E-42F1-4E16-BED0-F8917B0AF489}"/>
              </a:ext>
            </a:extLst>
          </p:cNvPr>
          <p:cNvSpPr>
            <a:spLocks noGrp="1"/>
          </p:cNvSpPr>
          <p:nvPr>
            <p:ph type="sldNum" sz="quarter" idx="4"/>
          </p:nvPr>
        </p:nvSpPr>
        <p:spPr>
          <a:xfrm>
            <a:off x="11353800" y="6410780"/>
            <a:ext cx="620486"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fld id="{EF026F98-229B-48B0-BECF-EA1F5459ACF1}" type="slidenum">
              <a:rPr lang="en-US" smtClean="0"/>
              <a:pPr/>
              <a:t>‹#›</a:t>
            </a:fld>
            <a:endParaRPr lang="en-US" dirty="0"/>
          </a:p>
        </p:txBody>
      </p:sp>
      <p:sp>
        <p:nvSpPr>
          <p:cNvPr id="4" name="Date Placeholder 3">
            <a:extLst>
              <a:ext uri="{FF2B5EF4-FFF2-40B4-BE49-F238E27FC236}">
                <a16:creationId xmlns:a16="http://schemas.microsoft.com/office/drawing/2014/main" id="{8742E50E-A16E-4403-B0B9-284DF3835470}"/>
              </a:ext>
            </a:extLst>
          </p:cNvPr>
          <p:cNvSpPr>
            <a:spLocks noGrp="1"/>
          </p:cNvSpPr>
          <p:nvPr>
            <p:ph type="dt" sz="half" idx="2"/>
          </p:nvPr>
        </p:nvSpPr>
        <p:spPr>
          <a:xfrm>
            <a:off x="2615778" y="6410779"/>
            <a:ext cx="1787494"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fld id="{5AF263BD-8129-478C-9776-4FDB12B3D65A}" type="datetime1">
              <a:rPr lang="en-US" smtClean="0"/>
              <a:t>9/16/2021</a:t>
            </a:fld>
            <a:endParaRPr lang="en-US" dirty="0"/>
          </a:p>
        </p:txBody>
      </p:sp>
    </p:spTree>
    <p:extLst>
      <p:ext uri="{BB962C8B-B14F-4D97-AF65-F5344CB8AC3E}">
        <p14:creationId xmlns:p14="http://schemas.microsoft.com/office/powerpoint/2010/main" val="14639310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84" r:id="rId7"/>
    <p:sldLayoutId id="2147483685" r:id="rId8"/>
    <p:sldLayoutId id="2147483686" r:id="rId9"/>
    <p:sldLayoutId id="2147483687" r:id="rId10"/>
    <p:sldLayoutId id="2147483671" r:id="rId11"/>
    <p:sldLayoutId id="2147483688" r:id="rId12"/>
    <p:sldLayoutId id="2147483689" r:id="rId13"/>
  </p:sldLayoutIdLst>
  <p:hf hdr="0" dt="0"/>
  <p:txStyles>
    <p:titleStyle>
      <a:lvl1pPr algn="l" defTabSz="914400" rtl="0" eaLnBrk="1" latinLnBrk="0" hangingPunct="1">
        <a:lnSpc>
          <a:spcPct val="90000"/>
        </a:lnSpc>
        <a:spcBef>
          <a:spcPct val="0"/>
        </a:spcBef>
        <a:buNone/>
        <a:defRPr sz="3000" b="1" kern="1200" cap="all" baseline="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9.xml"/><Relationship Id="rId5" Type="http://schemas.openxmlformats.org/officeDocument/2006/relationships/image" Target="../media/image7.png"/><Relationship Id="rId4" Type="http://schemas.openxmlformats.org/officeDocument/2006/relationships/hyperlink" Target="http://bit.ly/WhatIsSourceControl"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1.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1.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9.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8.xml"/><Relationship Id="rId1" Type="http://schemas.openxmlformats.org/officeDocument/2006/relationships/tags" Target="../tags/tag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8" Type="http://schemas.openxmlformats.org/officeDocument/2006/relationships/hyperlink" Target="https://tools.cdc.gov/campaignproxyservice/subscriptions.aspx?topic_id=USCDC_2104" TargetMode="External"/><Relationship Id="rId3" Type="http://schemas.openxmlformats.org/officeDocument/2006/relationships/notesSlide" Target="../notesSlides/notesSlide24.xml"/><Relationship Id="rId7" Type="http://schemas.openxmlformats.org/officeDocument/2006/relationships/hyperlink" Target="https://www.youtube.com/playlist?list=PLvrp9iOILTQZQGtDnSDGViKDdRtIc13VX" TargetMode="Externa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hyperlink" Target="https://twitter.com/CDC_Firstline" TargetMode="External"/><Relationship Id="rId5" Type="http://schemas.openxmlformats.org/officeDocument/2006/relationships/hyperlink" Target="https://www.facebook.com/CDCProjectFirstline" TargetMode="External"/><Relationship Id="rId4" Type="http://schemas.openxmlformats.org/officeDocument/2006/relationships/hyperlink" Target="https://www.cdc.gov/infectioncontrol/projectfirstline/index.html"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ags" Target="../tags/tag25.xml"/><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6FDAB6A7-F2B8-4DDC-AFB8-7D7006A692D8}"/>
              </a:ext>
            </a:extLst>
          </p:cNvPr>
          <p:cNvSpPr>
            <a:spLocks noGrp="1"/>
          </p:cNvSpPr>
          <p:nvPr>
            <p:ph type="ctrTitle"/>
          </p:nvPr>
        </p:nvSpPr>
        <p:spPr>
          <a:xfrm>
            <a:off x="673100" y="1122363"/>
            <a:ext cx="6229350" cy="2387600"/>
          </a:xfrm>
        </p:spPr>
        <p:txBody>
          <a:bodyPr/>
          <a:lstStyle/>
          <a:p>
            <a:r>
              <a:rPr lang="en-US" dirty="0">
                <a:solidFill>
                  <a:schemeClr val="accent6"/>
                </a:solidFill>
              </a:rPr>
              <a:t>Topic 13:	</a:t>
            </a:r>
            <a:br>
              <a:rPr lang="en-US" dirty="0"/>
            </a:br>
            <a:r>
              <a:rPr lang="en-US" dirty="0"/>
              <a:t>Source control</a:t>
            </a:r>
          </a:p>
        </p:txBody>
      </p:sp>
      <p:sp>
        <p:nvSpPr>
          <p:cNvPr id="23" name="Subtitle 22">
            <a:extLst>
              <a:ext uri="{FF2B5EF4-FFF2-40B4-BE49-F238E27FC236}">
                <a16:creationId xmlns:a16="http://schemas.microsoft.com/office/drawing/2014/main" id="{83E8E6B0-B8BA-427C-9E26-61A1BD61FD9A}"/>
              </a:ext>
            </a:extLst>
          </p:cNvPr>
          <p:cNvSpPr>
            <a:spLocks noGrp="1"/>
          </p:cNvSpPr>
          <p:nvPr>
            <p:ph type="subTitle" idx="1"/>
          </p:nvPr>
        </p:nvSpPr>
        <p:spPr>
          <a:xfrm>
            <a:off x="7519596" y="5881446"/>
            <a:ext cx="4288342" cy="551628"/>
          </a:xfrm>
        </p:spPr>
        <p:txBody>
          <a:bodyPr/>
          <a:lstStyle/>
          <a:p>
            <a:pPr algn="r"/>
            <a:r>
              <a:rPr lang="en-US" dirty="0">
                <a:solidFill>
                  <a:srgbClr val="595959"/>
                </a:solidFill>
              </a:rPr>
              <a:t> [Date of Training]</a:t>
            </a:r>
          </a:p>
        </p:txBody>
      </p:sp>
      <p:pic>
        <p:nvPicPr>
          <p:cNvPr id="4" name="Picture 3" descr="Logo: Project Firstline - &#10;CDC's National Training Collaborative for Healthcare Infection Prevention &amp; Control">
            <a:extLst>
              <a:ext uri="{FF2B5EF4-FFF2-40B4-BE49-F238E27FC236}">
                <a16:creationId xmlns:a16="http://schemas.microsoft.com/office/drawing/2014/main" id="{79D5C10A-CD98-4758-9CAF-7EC882F459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973" y="5554857"/>
            <a:ext cx="2644007" cy="992878"/>
          </a:xfrm>
          <a:prstGeom prst="rect">
            <a:avLst/>
          </a:prstGeom>
        </p:spPr>
      </p:pic>
    </p:spTree>
    <p:custDataLst>
      <p:tags r:id="rId1"/>
    </p:custDataLst>
    <p:extLst>
      <p:ext uri="{BB962C8B-B14F-4D97-AF65-F5344CB8AC3E}">
        <p14:creationId xmlns:p14="http://schemas.microsoft.com/office/powerpoint/2010/main" val="546673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07055-7C50-43EB-9752-CEDBAE0DA0DA}"/>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F68813A-92E7-4585-AEF0-3ADEE61EAAF8}"/>
              </a:ext>
            </a:extLst>
          </p:cNvPr>
          <p:cNvSpPr>
            <a:spLocks noGrp="1"/>
          </p:cNvSpPr>
          <p:nvPr>
            <p:ph idx="1"/>
          </p:nvPr>
        </p:nvSpPr>
        <p:spPr/>
        <p:txBody>
          <a:bodyPr/>
          <a:lstStyle/>
          <a:p>
            <a:pPr>
              <a:spcBef>
                <a:spcPts val="1800"/>
              </a:spcBef>
            </a:pPr>
            <a:r>
              <a:rPr lang="en-US" dirty="0"/>
              <a:t>Introduction</a:t>
            </a:r>
          </a:p>
          <a:p>
            <a:pPr>
              <a:spcBef>
                <a:spcPts val="1800"/>
              </a:spcBef>
            </a:pPr>
            <a:r>
              <a:rPr lang="en-US" dirty="0"/>
              <a:t>What Is Source Control? Why Does it Matter?  </a:t>
            </a:r>
          </a:p>
          <a:p>
            <a:pPr>
              <a:spcBef>
                <a:spcPts val="1800"/>
              </a:spcBef>
            </a:pPr>
            <a:r>
              <a:rPr lang="en-US" dirty="0"/>
              <a:t>How Can Masks Stop Germs at the Source?</a:t>
            </a:r>
          </a:p>
          <a:p>
            <a:pPr>
              <a:spcBef>
                <a:spcPts val="1800"/>
              </a:spcBef>
            </a:pPr>
            <a:r>
              <a:rPr lang="en-US" dirty="0"/>
              <a:t>Reflection</a:t>
            </a:r>
          </a:p>
        </p:txBody>
      </p:sp>
      <p:sp>
        <p:nvSpPr>
          <p:cNvPr id="4" name="Footer Placeholder 3">
            <a:extLst>
              <a:ext uri="{FF2B5EF4-FFF2-40B4-BE49-F238E27FC236}">
                <a16:creationId xmlns:a16="http://schemas.microsoft.com/office/drawing/2014/main" id="{716FEBDD-3A69-4D3B-9DE2-8680C5E0DC72}"/>
              </a:ext>
            </a:extLst>
          </p:cNvPr>
          <p:cNvSpPr>
            <a:spLocks noGrp="1"/>
          </p:cNvSpPr>
          <p:nvPr>
            <p:ph type="ftr" sz="quarter" idx="11"/>
          </p:nvPr>
        </p:nvSpPr>
        <p:spPr/>
        <p:txBody>
          <a:bodyPr/>
          <a:lstStyle/>
          <a:p>
            <a:r>
              <a:rPr lang="en-US" dirty="0"/>
              <a:t>Source Control</a:t>
            </a:r>
          </a:p>
        </p:txBody>
      </p:sp>
      <p:sp>
        <p:nvSpPr>
          <p:cNvPr id="5" name="Slide Number Placeholder 4">
            <a:extLst>
              <a:ext uri="{FF2B5EF4-FFF2-40B4-BE49-F238E27FC236}">
                <a16:creationId xmlns:a16="http://schemas.microsoft.com/office/drawing/2014/main" id="{71D38768-2733-4B1C-B8A0-B649C9AEBE83}"/>
              </a:ext>
            </a:extLst>
          </p:cNvPr>
          <p:cNvSpPr>
            <a:spLocks noGrp="1"/>
          </p:cNvSpPr>
          <p:nvPr>
            <p:ph type="sldNum" sz="quarter" idx="12"/>
          </p:nvPr>
        </p:nvSpPr>
        <p:spPr/>
        <p:txBody>
          <a:bodyPr/>
          <a:lstStyle/>
          <a:p>
            <a:fld id="{EF026F98-229B-48B0-BECF-EA1F5459ACF1}" type="slidenum">
              <a:rPr lang="en-US" smtClean="0"/>
              <a:t>2</a:t>
            </a:fld>
            <a:endParaRPr lang="en-US" dirty="0"/>
          </a:p>
        </p:txBody>
      </p:sp>
    </p:spTree>
    <p:custDataLst>
      <p:tags r:id="rId1"/>
    </p:custDataLst>
    <p:extLst>
      <p:ext uri="{BB962C8B-B14F-4D97-AF65-F5344CB8AC3E}">
        <p14:creationId xmlns:p14="http://schemas.microsoft.com/office/powerpoint/2010/main" val="2901937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602B8-D474-45E0-B366-16707CE64117}"/>
              </a:ext>
            </a:extLst>
          </p:cNvPr>
          <p:cNvSpPr>
            <a:spLocks noGrp="1"/>
          </p:cNvSpPr>
          <p:nvPr>
            <p:ph type="title"/>
          </p:nvPr>
        </p:nvSpPr>
        <p:spPr/>
        <p:txBody>
          <a:bodyPr/>
          <a:lstStyle/>
          <a:p>
            <a:r>
              <a:rPr lang="en-US" dirty="0"/>
              <a:t>Learning Objectives</a:t>
            </a:r>
          </a:p>
        </p:txBody>
      </p:sp>
      <p:sp>
        <p:nvSpPr>
          <p:cNvPr id="6" name="Content Placeholder 5">
            <a:extLst>
              <a:ext uri="{FF2B5EF4-FFF2-40B4-BE49-F238E27FC236}">
                <a16:creationId xmlns:a16="http://schemas.microsoft.com/office/drawing/2014/main" id="{75BD9C1F-A365-4F48-BDF9-BB2151ADEDB7}"/>
              </a:ext>
            </a:extLst>
          </p:cNvPr>
          <p:cNvSpPr>
            <a:spLocks noGrp="1"/>
          </p:cNvSpPr>
          <p:nvPr>
            <p:ph idx="1"/>
          </p:nvPr>
        </p:nvSpPr>
        <p:spPr/>
        <p:txBody>
          <a:bodyPr/>
          <a:lstStyle/>
          <a:p>
            <a:pPr marL="0" lvl="0" indent="0">
              <a:buNone/>
            </a:pPr>
            <a:endParaRPr lang="en-US" dirty="0"/>
          </a:p>
          <a:p>
            <a:pPr lvl="0"/>
            <a:r>
              <a:rPr lang="en-US" dirty="0"/>
              <a:t>Explain how source control keeps germs from spreading.</a:t>
            </a:r>
          </a:p>
          <a:p>
            <a:pPr marL="0" lvl="0" indent="0">
              <a:buNone/>
            </a:pPr>
            <a:endParaRPr lang="en-US" dirty="0"/>
          </a:p>
          <a:p>
            <a:pPr lvl="0"/>
            <a:r>
              <a:rPr lang="en-US" dirty="0"/>
              <a:t>Discuss one (1) reason why source control for COVID-19 focuses on masking.</a:t>
            </a:r>
          </a:p>
        </p:txBody>
      </p:sp>
      <p:sp>
        <p:nvSpPr>
          <p:cNvPr id="3" name="Footer Placeholder 2">
            <a:extLst>
              <a:ext uri="{FF2B5EF4-FFF2-40B4-BE49-F238E27FC236}">
                <a16:creationId xmlns:a16="http://schemas.microsoft.com/office/drawing/2014/main" id="{9D64EE69-62BB-4E80-8FB4-0A4ADF452ECE}"/>
              </a:ext>
            </a:extLst>
          </p:cNvPr>
          <p:cNvSpPr>
            <a:spLocks noGrp="1"/>
          </p:cNvSpPr>
          <p:nvPr>
            <p:ph type="ftr" sz="quarter" idx="11"/>
          </p:nvPr>
        </p:nvSpPr>
        <p:spPr/>
        <p:txBody>
          <a:bodyPr/>
          <a:lstStyle/>
          <a:p>
            <a:r>
              <a:rPr lang="en-US" dirty="0"/>
              <a:t>Source Control</a:t>
            </a:r>
          </a:p>
        </p:txBody>
      </p:sp>
      <p:sp>
        <p:nvSpPr>
          <p:cNvPr id="4" name="Slide Number Placeholder 3">
            <a:extLst>
              <a:ext uri="{FF2B5EF4-FFF2-40B4-BE49-F238E27FC236}">
                <a16:creationId xmlns:a16="http://schemas.microsoft.com/office/drawing/2014/main" id="{8416C96E-ACE5-4A93-8449-CA01076EE06F}"/>
              </a:ext>
            </a:extLst>
          </p:cNvPr>
          <p:cNvSpPr>
            <a:spLocks noGrp="1"/>
          </p:cNvSpPr>
          <p:nvPr>
            <p:ph type="sldNum" sz="quarter" idx="12"/>
          </p:nvPr>
        </p:nvSpPr>
        <p:spPr/>
        <p:txBody>
          <a:bodyPr/>
          <a:lstStyle/>
          <a:p>
            <a:fld id="{EF026F98-229B-48B0-BECF-EA1F5459ACF1}" type="slidenum">
              <a:rPr lang="en-US" smtClean="0"/>
              <a:t>3</a:t>
            </a:fld>
            <a:endParaRPr lang="en-US" dirty="0"/>
          </a:p>
        </p:txBody>
      </p:sp>
    </p:spTree>
    <p:custDataLst>
      <p:tags r:id="rId1"/>
    </p:custDataLst>
    <p:extLst>
      <p:ext uri="{BB962C8B-B14F-4D97-AF65-F5344CB8AC3E}">
        <p14:creationId xmlns:p14="http://schemas.microsoft.com/office/powerpoint/2010/main" val="2300137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777C89-E47E-4E03-8548-B75DA4A977A8}"/>
              </a:ext>
            </a:extLst>
          </p:cNvPr>
          <p:cNvSpPr>
            <a:spLocks noGrp="1"/>
          </p:cNvSpPr>
          <p:nvPr>
            <p:ph type="title"/>
          </p:nvPr>
        </p:nvSpPr>
        <p:spPr/>
        <p:txBody>
          <a:bodyPr/>
          <a:lstStyle/>
          <a:p>
            <a:r>
              <a:rPr lang="en-US" dirty="0"/>
              <a:t>INTRODUCTIONS</a:t>
            </a:r>
          </a:p>
        </p:txBody>
      </p:sp>
      <p:sp>
        <p:nvSpPr>
          <p:cNvPr id="2" name="Content Placeholder 1">
            <a:extLst>
              <a:ext uri="{FF2B5EF4-FFF2-40B4-BE49-F238E27FC236}">
                <a16:creationId xmlns:a16="http://schemas.microsoft.com/office/drawing/2014/main" id="{136A3D1E-EBA1-4553-9BE6-A4CD5BE38540}"/>
              </a:ext>
            </a:extLst>
          </p:cNvPr>
          <p:cNvSpPr>
            <a:spLocks noGrp="1"/>
          </p:cNvSpPr>
          <p:nvPr>
            <p:ph type="body" sz="half" idx="2"/>
          </p:nvPr>
        </p:nvSpPr>
        <p:spPr/>
        <p:txBody>
          <a:bodyPr/>
          <a:lstStyle/>
          <a:p>
            <a:pPr marL="342900" indent="-342900">
              <a:buFont typeface="Arial" panose="020B0604020202020204" pitchFamily="34" charset="0"/>
              <a:buChar char="•"/>
            </a:pPr>
            <a:r>
              <a:rPr lang="en-US" sz="3200" dirty="0"/>
              <a:t>Your name</a:t>
            </a:r>
          </a:p>
          <a:p>
            <a:pPr marL="342900" indent="-342900">
              <a:buFont typeface="Arial" panose="020B0604020202020204" pitchFamily="34" charset="0"/>
              <a:buChar char="•"/>
            </a:pPr>
            <a:r>
              <a:rPr lang="en-US" sz="3200" dirty="0"/>
              <a:t>Your role </a:t>
            </a:r>
          </a:p>
        </p:txBody>
      </p:sp>
      <p:sp>
        <p:nvSpPr>
          <p:cNvPr id="3" name="Slide Number Placeholder 2">
            <a:extLst>
              <a:ext uri="{FF2B5EF4-FFF2-40B4-BE49-F238E27FC236}">
                <a16:creationId xmlns:a16="http://schemas.microsoft.com/office/drawing/2014/main" id="{EBA9866C-926A-4D60-9D41-7E714FEC15CC}"/>
              </a:ext>
            </a:extLst>
          </p:cNvPr>
          <p:cNvSpPr>
            <a:spLocks noGrp="1"/>
          </p:cNvSpPr>
          <p:nvPr>
            <p:ph type="sldNum" sz="quarter" idx="12"/>
          </p:nvPr>
        </p:nvSpPr>
        <p:spPr>
          <a:xfrm>
            <a:off x="11226800" y="6369054"/>
            <a:ext cx="620486" cy="365125"/>
          </a:xfrm>
        </p:spPr>
        <p:txBody>
          <a:bodyPr/>
          <a:lstStyle/>
          <a:p>
            <a:fld id="{82640534-B2B5-4A62-BCD9-9076A5F4FB69}" type="slidenum">
              <a:rPr lang="en-US" smtClean="0"/>
              <a:pPr/>
              <a:t>4</a:t>
            </a:fld>
            <a:endParaRPr lang="en-US" dirty="0"/>
          </a:p>
        </p:txBody>
      </p:sp>
    </p:spTree>
    <p:custDataLst>
      <p:tags r:id="rId1"/>
    </p:custDataLst>
    <p:extLst>
      <p:ext uri="{BB962C8B-B14F-4D97-AF65-F5344CB8AC3E}">
        <p14:creationId xmlns:p14="http://schemas.microsoft.com/office/powerpoint/2010/main" val="2068282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491179-F225-4457-A51B-C768E7A273C0}"/>
              </a:ext>
            </a:extLst>
          </p:cNvPr>
          <p:cNvSpPr>
            <a:spLocks noGrp="1"/>
          </p:cNvSpPr>
          <p:nvPr>
            <p:ph type="title"/>
          </p:nvPr>
        </p:nvSpPr>
        <p:spPr>
          <a:xfrm>
            <a:off x="831850" y="1709739"/>
            <a:ext cx="10515600" cy="2359986"/>
          </a:xfrm>
        </p:spPr>
        <p:txBody>
          <a:bodyPr/>
          <a:lstStyle/>
          <a:p>
            <a:r>
              <a:rPr lang="en-US" dirty="0"/>
              <a:t>what is source control? </a:t>
            </a:r>
          </a:p>
        </p:txBody>
      </p:sp>
      <p:sp>
        <p:nvSpPr>
          <p:cNvPr id="3" name="Slide Number Placeholder 2">
            <a:extLst>
              <a:ext uri="{FF2B5EF4-FFF2-40B4-BE49-F238E27FC236}">
                <a16:creationId xmlns:a16="http://schemas.microsoft.com/office/drawing/2014/main" id="{F6AF5F44-A501-4D43-99C7-D30D4E6BA4F7}"/>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5</a:t>
            </a:fld>
            <a:endParaRPr lang="en-US" dirty="0"/>
          </a:p>
        </p:txBody>
      </p:sp>
    </p:spTree>
    <p:custDataLst>
      <p:tags r:id="rId1"/>
    </p:custDataLst>
    <p:extLst>
      <p:ext uri="{BB962C8B-B14F-4D97-AF65-F5344CB8AC3E}">
        <p14:creationId xmlns:p14="http://schemas.microsoft.com/office/powerpoint/2010/main" val="3709835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2644FD-3A87-4BEC-8B2E-90449D27D831}"/>
              </a:ext>
            </a:extLst>
          </p:cNvPr>
          <p:cNvSpPr>
            <a:spLocks noGrp="1"/>
          </p:cNvSpPr>
          <p:nvPr>
            <p:ph type="title"/>
          </p:nvPr>
        </p:nvSpPr>
        <p:spPr/>
        <p:txBody>
          <a:bodyPr/>
          <a:lstStyle/>
          <a:p>
            <a:r>
              <a:rPr lang="en-US" dirty="0"/>
              <a:t>Definition</a:t>
            </a:r>
          </a:p>
        </p:txBody>
      </p:sp>
      <p:sp>
        <p:nvSpPr>
          <p:cNvPr id="3" name="Content Placeholder 2">
            <a:extLst>
              <a:ext uri="{FF2B5EF4-FFF2-40B4-BE49-F238E27FC236}">
                <a16:creationId xmlns:a16="http://schemas.microsoft.com/office/drawing/2014/main" id="{5184564E-686D-41A0-BECC-4F437745BF69}"/>
              </a:ext>
            </a:extLst>
          </p:cNvPr>
          <p:cNvSpPr>
            <a:spLocks noGrp="1"/>
          </p:cNvSpPr>
          <p:nvPr>
            <p:ph sz="half" idx="1"/>
          </p:nvPr>
        </p:nvSpPr>
        <p:spPr>
          <a:xfrm>
            <a:off x="838200" y="2100649"/>
            <a:ext cx="3842657" cy="3766752"/>
          </a:xfrm>
        </p:spPr>
        <p:txBody>
          <a:bodyPr/>
          <a:lstStyle/>
          <a:p>
            <a:pPr marL="0" indent="0">
              <a:buNone/>
            </a:pPr>
            <a:r>
              <a:rPr lang="en-US" b="1" dirty="0">
                <a:solidFill>
                  <a:srgbClr val="13619C"/>
                </a:solidFill>
              </a:rPr>
              <a:t>Source control for COVID-19</a:t>
            </a:r>
          </a:p>
        </p:txBody>
      </p:sp>
      <p:sp>
        <p:nvSpPr>
          <p:cNvPr id="7" name="Content Placeholder 6">
            <a:extLst>
              <a:ext uri="{FF2B5EF4-FFF2-40B4-BE49-F238E27FC236}">
                <a16:creationId xmlns:a16="http://schemas.microsoft.com/office/drawing/2014/main" id="{9DE7973A-C2B1-4E98-AC13-A43AAF851829}"/>
              </a:ext>
            </a:extLst>
          </p:cNvPr>
          <p:cNvSpPr>
            <a:spLocks noGrp="1"/>
          </p:cNvSpPr>
          <p:nvPr>
            <p:ph sz="half" idx="2"/>
          </p:nvPr>
        </p:nvSpPr>
        <p:spPr>
          <a:xfrm>
            <a:off x="4680858" y="2100649"/>
            <a:ext cx="6242516" cy="3766752"/>
          </a:xfrm>
        </p:spPr>
        <p:txBody>
          <a:bodyPr/>
          <a:lstStyle/>
          <a:p>
            <a:pPr marL="0" indent="0">
              <a:buNone/>
            </a:pPr>
            <a:r>
              <a:rPr lang="en-US" dirty="0"/>
              <a:t>Use of well-fitting cloth masks, facemasks, or respirators to cover a person’s mouth and nose to prevent spread of respiratory secretions when they are breathing, talking, sneezing, or coughing.</a:t>
            </a:r>
          </a:p>
        </p:txBody>
      </p:sp>
      <p:sp>
        <p:nvSpPr>
          <p:cNvPr id="6" name="Footer Placeholder 5">
            <a:extLst>
              <a:ext uri="{FF2B5EF4-FFF2-40B4-BE49-F238E27FC236}">
                <a16:creationId xmlns:a16="http://schemas.microsoft.com/office/drawing/2014/main" id="{88FC1DA8-924E-49B9-8CF9-421D787F3292}"/>
              </a:ext>
            </a:extLst>
          </p:cNvPr>
          <p:cNvSpPr>
            <a:spLocks noGrp="1"/>
          </p:cNvSpPr>
          <p:nvPr>
            <p:ph type="ftr" sz="quarter" idx="11"/>
          </p:nvPr>
        </p:nvSpPr>
        <p:spPr/>
        <p:txBody>
          <a:bodyPr/>
          <a:lstStyle/>
          <a:p>
            <a:r>
              <a:rPr lang="en-US" dirty="0"/>
              <a:t>Source Control</a:t>
            </a:r>
          </a:p>
        </p:txBody>
      </p:sp>
      <p:sp>
        <p:nvSpPr>
          <p:cNvPr id="5" name="Slide Number Placeholder 4">
            <a:extLst>
              <a:ext uri="{FF2B5EF4-FFF2-40B4-BE49-F238E27FC236}">
                <a16:creationId xmlns:a16="http://schemas.microsoft.com/office/drawing/2014/main" id="{A92DBE34-B626-44E4-85FE-CB59AD3F258E}"/>
              </a:ext>
            </a:extLst>
          </p:cNvPr>
          <p:cNvSpPr>
            <a:spLocks noGrp="1"/>
          </p:cNvSpPr>
          <p:nvPr>
            <p:ph type="sldNum" sz="quarter" idx="12"/>
          </p:nvPr>
        </p:nvSpPr>
        <p:spPr/>
        <p:txBody>
          <a:bodyPr/>
          <a:lstStyle/>
          <a:p>
            <a:fld id="{0921C750-0A2B-4FC2-9266-872E12118BE5}" type="slidenum">
              <a:rPr lang="en-US" smtClean="0"/>
              <a:pPr/>
              <a:t>6</a:t>
            </a:fld>
            <a:endParaRPr lang="en-US" dirty="0"/>
          </a:p>
        </p:txBody>
      </p:sp>
    </p:spTree>
    <p:custDataLst>
      <p:tags r:id="rId1"/>
    </p:custDataLst>
    <p:extLst>
      <p:ext uri="{BB962C8B-B14F-4D97-AF65-F5344CB8AC3E}">
        <p14:creationId xmlns:p14="http://schemas.microsoft.com/office/powerpoint/2010/main" val="2595617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2BCC6-6B66-40BF-981C-8B345286924D}"/>
              </a:ext>
            </a:extLst>
          </p:cNvPr>
          <p:cNvSpPr>
            <a:spLocks noGrp="1"/>
          </p:cNvSpPr>
          <p:nvPr>
            <p:ph type="title"/>
          </p:nvPr>
        </p:nvSpPr>
        <p:spPr>
          <a:xfrm>
            <a:off x="839787" y="1523478"/>
            <a:ext cx="3932237" cy="1600200"/>
          </a:xfrm>
        </p:spPr>
        <p:txBody>
          <a:bodyPr/>
          <a:lstStyle/>
          <a:p>
            <a:r>
              <a:rPr lang="en-US" dirty="0"/>
              <a:t>What are some other examples of source control in healthcare?</a:t>
            </a:r>
          </a:p>
        </p:txBody>
      </p:sp>
      <p:sp>
        <p:nvSpPr>
          <p:cNvPr id="3" name="Text Placeholder 2">
            <a:extLst>
              <a:ext uri="{FF2B5EF4-FFF2-40B4-BE49-F238E27FC236}">
                <a16:creationId xmlns:a16="http://schemas.microsoft.com/office/drawing/2014/main" id="{F2ADE97E-9640-43F0-BEFD-6C4F714C72EC}"/>
              </a:ext>
            </a:extLst>
          </p:cNvPr>
          <p:cNvSpPr>
            <a:spLocks noGrp="1"/>
          </p:cNvSpPr>
          <p:nvPr>
            <p:ph type="body" sz="half" idx="2"/>
          </p:nvPr>
        </p:nvSpPr>
        <p:spPr>
          <a:xfrm>
            <a:off x="839788" y="3541690"/>
            <a:ext cx="3932237" cy="2327298"/>
          </a:xfrm>
        </p:spPr>
        <p:txBody>
          <a:bodyPr/>
          <a:lstStyle/>
          <a:p>
            <a:pPr marL="342900" indent="-342900">
              <a:buFontTx/>
              <a:buChar char="-"/>
            </a:pPr>
            <a:r>
              <a:rPr lang="en-US" sz="2800" dirty="0"/>
              <a:t>Bandaging a wound</a:t>
            </a:r>
          </a:p>
          <a:p>
            <a:pPr marL="342900" indent="-342900">
              <a:buFontTx/>
              <a:buChar char="-"/>
            </a:pPr>
            <a:r>
              <a:rPr lang="en-US" sz="2800" dirty="0"/>
              <a:t>Covering a rash</a:t>
            </a:r>
          </a:p>
          <a:p>
            <a:pPr marL="342900" indent="-342900">
              <a:buFontTx/>
              <a:buChar char="-"/>
            </a:pPr>
            <a:r>
              <a:rPr lang="en-US" sz="2800" dirty="0"/>
              <a:t>Others?</a:t>
            </a:r>
          </a:p>
        </p:txBody>
      </p:sp>
      <p:sp>
        <p:nvSpPr>
          <p:cNvPr id="4" name="Slide Number Placeholder 3">
            <a:extLst>
              <a:ext uri="{FF2B5EF4-FFF2-40B4-BE49-F238E27FC236}">
                <a16:creationId xmlns:a16="http://schemas.microsoft.com/office/drawing/2014/main" id="{BA05216C-D957-44CE-B0B1-7494C631F7D3}"/>
              </a:ext>
            </a:extLst>
          </p:cNvPr>
          <p:cNvSpPr>
            <a:spLocks noGrp="1"/>
          </p:cNvSpPr>
          <p:nvPr>
            <p:ph type="sldNum" sz="quarter" idx="12"/>
          </p:nvPr>
        </p:nvSpPr>
        <p:spPr/>
        <p:txBody>
          <a:bodyPr/>
          <a:lstStyle/>
          <a:p>
            <a:fld id="{82640534-B2B5-4A62-BCD9-9076A5F4FB69}" type="slidenum">
              <a:rPr lang="en-US" smtClean="0"/>
              <a:pPr/>
              <a:t>7</a:t>
            </a:fld>
            <a:endParaRPr lang="en-US" dirty="0"/>
          </a:p>
        </p:txBody>
      </p:sp>
    </p:spTree>
    <p:extLst>
      <p:ext uri="{BB962C8B-B14F-4D97-AF65-F5344CB8AC3E}">
        <p14:creationId xmlns:p14="http://schemas.microsoft.com/office/powerpoint/2010/main" val="418447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0BFBA-C5E4-4796-B1BA-2C74B474DBD9}"/>
              </a:ext>
            </a:extLst>
          </p:cNvPr>
          <p:cNvSpPr>
            <a:spLocks noGrp="1"/>
          </p:cNvSpPr>
          <p:nvPr>
            <p:ph type="title"/>
          </p:nvPr>
        </p:nvSpPr>
        <p:spPr>
          <a:xfrm>
            <a:off x="838200" y="238125"/>
            <a:ext cx="10515600" cy="702457"/>
          </a:xfrm>
        </p:spPr>
        <p:txBody>
          <a:bodyPr/>
          <a:lstStyle/>
          <a:p>
            <a:r>
              <a:rPr lang="en-US" dirty="0"/>
              <a:t>Why is source control important?</a:t>
            </a:r>
          </a:p>
        </p:txBody>
      </p:sp>
      <p:sp>
        <p:nvSpPr>
          <p:cNvPr id="3" name="Content Placeholder 2">
            <a:extLst>
              <a:ext uri="{FF2B5EF4-FFF2-40B4-BE49-F238E27FC236}">
                <a16:creationId xmlns:a16="http://schemas.microsoft.com/office/drawing/2014/main" id="{EE37E44E-C09B-4823-8BE9-5B13697AB3A7}"/>
              </a:ext>
            </a:extLst>
          </p:cNvPr>
          <p:cNvSpPr>
            <a:spLocks noGrp="1"/>
          </p:cNvSpPr>
          <p:nvPr>
            <p:ph idx="1"/>
          </p:nvPr>
        </p:nvSpPr>
        <p:spPr>
          <a:xfrm>
            <a:off x="2527890" y="2693324"/>
            <a:ext cx="7136219" cy="1953832"/>
          </a:xfrm>
        </p:spPr>
        <p:txBody>
          <a:bodyPr>
            <a:normAutofit fontScale="92500" lnSpcReduction="20000"/>
          </a:bodyPr>
          <a:lstStyle/>
          <a:p>
            <a:pPr marL="0" lvl="0" indent="0">
              <a:buNone/>
            </a:pPr>
            <a:r>
              <a:rPr lang="en-US" b="1" dirty="0">
                <a:solidFill>
                  <a:schemeClr val="accent1"/>
                </a:solidFill>
              </a:rPr>
              <a:t>While watching the video, jot down</a:t>
            </a:r>
          </a:p>
          <a:p>
            <a:r>
              <a:rPr lang="en-US" dirty="0"/>
              <a:t>A </a:t>
            </a:r>
            <a:r>
              <a:rPr lang="en-US" b="1" dirty="0"/>
              <a:t>reason</a:t>
            </a:r>
            <a:r>
              <a:rPr lang="en-US" dirty="0"/>
              <a:t> why source control is important for COVID-19 care, and</a:t>
            </a:r>
          </a:p>
          <a:p>
            <a:r>
              <a:rPr lang="en-US" dirty="0"/>
              <a:t>A </a:t>
            </a:r>
            <a:r>
              <a:rPr lang="en-US" b="1" dirty="0"/>
              <a:t>strategy</a:t>
            </a:r>
            <a:r>
              <a:rPr lang="en-US" dirty="0"/>
              <a:t> for how to control germs at the source.</a:t>
            </a:r>
          </a:p>
        </p:txBody>
      </p:sp>
      <p:sp>
        <p:nvSpPr>
          <p:cNvPr id="4" name="Footer Placeholder 3">
            <a:extLst>
              <a:ext uri="{FF2B5EF4-FFF2-40B4-BE49-F238E27FC236}">
                <a16:creationId xmlns:a16="http://schemas.microsoft.com/office/drawing/2014/main" id="{D85794A9-9F86-4E97-B2F6-7732ABFF58B9}"/>
              </a:ext>
            </a:extLst>
          </p:cNvPr>
          <p:cNvSpPr>
            <a:spLocks noGrp="1"/>
          </p:cNvSpPr>
          <p:nvPr>
            <p:ph type="ftr" sz="quarter" idx="11"/>
          </p:nvPr>
        </p:nvSpPr>
        <p:spPr>
          <a:xfrm>
            <a:off x="4680857" y="6410780"/>
            <a:ext cx="6395357" cy="365125"/>
          </a:xfrm>
        </p:spPr>
        <p:txBody>
          <a:bodyPr/>
          <a:lstStyle/>
          <a:p>
            <a:r>
              <a:rPr lang="en-US" dirty="0"/>
              <a:t>Source Control</a:t>
            </a:r>
          </a:p>
        </p:txBody>
      </p:sp>
      <p:sp>
        <p:nvSpPr>
          <p:cNvPr id="5" name="Slide Number Placeholder 4">
            <a:extLst>
              <a:ext uri="{FF2B5EF4-FFF2-40B4-BE49-F238E27FC236}">
                <a16:creationId xmlns:a16="http://schemas.microsoft.com/office/drawing/2014/main" id="{3AAB95E0-0FF7-4E83-A175-73F95F3221F5}"/>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8</a:t>
            </a:fld>
            <a:endParaRPr lang="en-US" dirty="0"/>
          </a:p>
        </p:txBody>
      </p:sp>
    </p:spTree>
    <p:custDataLst>
      <p:tags r:id="rId1"/>
    </p:custDataLst>
    <p:extLst>
      <p:ext uri="{BB962C8B-B14F-4D97-AF65-F5344CB8AC3E}">
        <p14:creationId xmlns:p14="http://schemas.microsoft.com/office/powerpoint/2010/main" val="2319440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78AB1-33FC-47F7-B5A9-156519BC8624}"/>
              </a:ext>
            </a:extLst>
          </p:cNvPr>
          <p:cNvSpPr>
            <a:spLocks noGrp="1"/>
          </p:cNvSpPr>
          <p:nvPr>
            <p:ph type="title" idx="4294967295"/>
          </p:nvPr>
        </p:nvSpPr>
        <p:spPr>
          <a:xfrm>
            <a:off x="2718486" y="2075934"/>
            <a:ext cx="6882714" cy="1556951"/>
          </a:xfrm>
        </p:spPr>
        <p:txBody>
          <a:bodyPr vert="horz" lIns="91440" tIns="45720" rIns="91440" bIns="45720" rtlCol="0" anchor="b">
            <a:normAutofit/>
          </a:bodyPr>
          <a:lstStyle/>
          <a:p>
            <a:r>
              <a:rPr lang="en-US" sz="3000" b="1" kern="1200" cap="all" baseline="0" dirty="0">
                <a:solidFill>
                  <a:schemeClr val="bg1"/>
                </a:solidFill>
                <a:effectLst/>
                <a:latin typeface="Century Gothic" panose="020B0502020202020204" pitchFamily="34" charset="0"/>
                <a:ea typeface="+mj-ea"/>
                <a:cs typeface="+mj-cs"/>
              </a:rPr>
              <a:t>Video - Inside Infection Control: What is Source Control? Episode 23</a:t>
            </a:r>
            <a:endParaRPr lang="en-US" sz="1600" dirty="0"/>
          </a:p>
        </p:txBody>
      </p:sp>
      <p:pic>
        <p:nvPicPr>
          <p:cNvPr id="7" name="Picture 6" descr="Inside Infection Control: What is Source Control? Episode 23">
            <a:hlinkClick r:id="rId4"/>
            <a:extLst>
              <a:ext uri="{FF2B5EF4-FFF2-40B4-BE49-F238E27FC236}">
                <a16:creationId xmlns:a16="http://schemas.microsoft.com/office/drawing/2014/main" id="{723279E6-455D-4021-80C3-0E228A0FF605}"/>
              </a:ext>
            </a:extLst>
          </p:cNvPr>
          <p:cNvPicPr>
            <a:picLocks noChangeAspect="1"/>
          </p:cNvPicPr>
          <p:nvPr/>
        </p:nvPicPr>
        <p:blipFill>
          <a:blip r:embed="rId5"/>
          <a:stretch>
            <a:fillRect/>
          </a:stretch>
        </p:blipFill>
        <p:spPr>
          <a:xfrm>
            <a:off x="2178843" y="1188720"/>
            <a:ext cx="7834313" cy="4480560"/>
          </a:xfrm>
          <a:prstGeom prst="rect">
            <a:avLst/>
          </a:prstGeom>
        </p:spPr>
      </p:pic>
      <p:sp>
        <p:nvSpPr>
          <p:cNvPr id="3" name="Footer Placeholder 2">
            <a:extLst>
              <a:ext uri="{FF2B5EF4-FFF2-40B4-BE49-F238E27FC236}">
                <a16:creationId xmlns:a16="http://schemas.microsoft.com/office/drawing/2014/main" id="{E691C5A1-558E-4FD6-8AA8-6D323C948202}"/>
              </a:ext>
            </a:extLst>
          </p:cNvPr>
          <p:cNvSpPr>
            <a:spLocks noGrp="1"/>
          </p:cNvSpPr>
          <p:nvPr>
            <p:ph type="ftr" sz="quarter" idx="11"/>
          </p:nvPr>
        </p:nvSpPr>
        <p:spPr/>
        <p:txBody>
          <a:bodyPr/>
          <a:lstStyle/>
          <a:p>
            <a:r>
              <a:rPr lang="en-US" dirty="0"/>
              <a:t>Source Control</a:t>
            </a:r>
          </a:p>
        </p:txBody>
      </p:sp>
      <p:sp>
        <p:nvSpPr>
          <p:cNvPr id="4" name="Slide Number Placeholder 3">
            <a:extLst>
              <a:ext uri="{FF2B5EF4-FFF2-40B4-BE49-F238E27FC236}">
                <a16:creationId xmlns:a16="http://schemas.microsoft.com/office/drawing/2014/main" id="{16C01108-B9E7-4253-9A7E-7A538DAA38F7}"/>
              </a:ext>
            </a:extLst>
          </p:cNvPr>
          <p:cNvSpPr>
            <a:spLocks noGrp="1"/>
          </p:cNvSpPr>
          <p:nvPr>
            <p:ph type="sldNum" sz="quarter" idx="12"/>
          </p:nvPr>
        </p:nvSpPr>
        <p:spPr/>
        <p:txBody>
          <a:bodyPr/>
          <a:lstStyle/>
          <a:p>
            <a:fld id="{EF026F98-229B-48B0-BECF-EA1F5459ACF1}" type="slidenum">
              <a:rPr lang="en-US" smtClean="0"/>
              <a:t>9</a:t>
            </a:fld>
            <a:endParaRPr lang="en-US" dirty="0"/>
          </a:p>
        </p:txBody>
      </p:sp>
    </p:spTree>
    <p:custDataLst>
      <p:tags r:id="rId1"/>
    </p:custDataLst>
    <p:extLst>
      <p:ext uri="{BB962C8B-B14F-4D97-AF65-F5344CB8AC3E}">
        <p14:creationId xmlns:p14="http://schemas.microsoft.com/office/powerpoint/2010/main" val="2954188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1B2811-C8C0-4DFB-9899-4ADF2C74C53C}"/>
              </a:ext>
            </a:extLst>
          </p:cNvPr>
          <p:cNvSpPr>
            <a:spLocks noGrp="1"/>
          </p:cNvSpPr>
          <p:nvPr>
            <p:ph type="title"/>
          </p:nvPr>
        </p:nvSpPr>
        <p:spPr>
          <a:xfrm>
            <a:off x="847972" y="2211860"/>
            <a:ext cx="4022907" cy="1703468"/>
          </a:xfrm>
        </p:spPr>
        <p:txBody>
          <a:bodyPr>
            <a:noAutofit/>
          </a:bodyPr>
          <a:lstStyle/>
          <a:p>
            <a:r>
              <a:rPr lang="en-US" sz="3600" b="0" dirty="0">
                <a:latin typeface="+mj-lt"/>
              </a:rPr>
              <a:t>What did we learn about </a:t>
            </a:r>
            <a:r>
              <a:rPr lang="en-US" sz="3600" dirty="0">
                <a:latin typeface="+mj-lt"/>
              </a:rPr>
              <a:t>source control</a:t>
            </a:r>
            <a:r>
              <a:rPr lang="en-US" sz="3600" b="0" dirty="0">
                <a:latin typeface="+mj-lt"/>
              </a:rPr>
              <a:t>? </a:t>
            </a:r>
          </a:p>
        </p:txBody>
      </p:sp>
      <p:sp>
        <p:nvSpPr>
          <p:cNvPr id="3" name="Slide Number Placeholder 2">
            <a:extLst>
              <a:ext uri="{FF2B5EF4-FFF2-40B4-BE49-F238E27FC236}">
                <a16:creationId xmlns:a16="http://schemas.microsoft.com/office/drawing/2014/main" id="{048BAB71-EC71-43D8-B27E-EE5B2A914308}"/>
              </a:ext>
            </a:extLst>
          </p:cNvPr>
          <p:cNvSpPr>
            <a:spLocks noGrp="1"/>
          </p:cNvSpPr>
          <p:nvPr>
            <p:ph type="sldNum" sz="quarter" idx="12"/>
          </p:nvPr>
        </p:nvSpPr>
        <p:spPr>
          <a:xfrm>
            <a:off x="11404600" y="6410780"/>
            <a:ext cx="620486" cy="365125"/>
          </a:xfrm>
        </p:spPr>
        <p:txBody>
          <a:bodyPr/>
          <a:lstStyle/>
          <a:p>
            <a:fld id="{0921C750-0A2B-4FC2-9266-872E12118BE5}" type="slidenum">
              <a:rPr lang="en-US" smtClean="0"/>
              <a:t>10</a:t>
            </a:fld>
            <a:endParaRPr lang="en-US" dirty="0"/>
          </a:p>
        </p:txBody>
      </p:sp>
    </p:spTree>
    <p:custDataLst>
      <p:tags r:id="rId1"/>
    </p:custDataLst>
    <p:extLst>
      <p:ext uri="{BB962C8B-B14F-4D97-AF65-F5344CB8AC3E}">
        <p14:creationId xmlns:p14="http://schemas.microsoft.com/office/powerpoint/2010/main" val="3039061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5BEBC5-13A0-4367-884D-A077605F7A49}"/>
              </a:ext>
            </a:extLst>
          </p:cNvPr>
          <p:cNvSpPr>
            <a:spLocks noGrp="1"/>
          </p:cNvSpPr>
          <p:nvPr>
            <p:ph type="title"/>
          </p:nvPr>
        </p:nvSpPr>
        <p:spPr/>
        <p:txBody>
          <a:bodyPr>
            <a:normAutofit/>
          </a:bodyPr>
          <a:lstStyle/>
          <a:p>
            <a:r>
              <a:rPr lang="en-US" dirty="0"/>
              <a:t>Source control for COVID-19</a:t>
            </a:r>
          </a:p>
        </p:txBody>
      </p:sp>
      <p:sp>
        <p:nvSpPr>
          <p:cNvPr id="5" name="Content Placeholder 4">
            <a:extLst>
              <a:ext uri="{FF2B5EF4-FFF2-40B4-BE49-F238E27FC236}">
                <a16:creationId xmlns:a16="http://schemas.microsoft.com/office/drawing/2014/main" id="{8DF054E1-A8C9-4609-BC4B-363FD1B63FA4}"/>
              </a:ext>
            </a:extLst>
          </p:cNvPr>
          <p:cNvSpPr>
            <a:spLocks noGrp="1"/>
          </p:cNvSpPr>
          <p:nvPr>
            <p:ph sz="half" idx="1"/>
          </p:nvPr>
        </p:nvSpPr>
        <p:spPr>
          <a:xfrm>
            <a:off x="838200" y="1587501"/>
            <a:ext cx="4358951" cy="4279900"/>
          </a:xfrm>
        </p:spPr>
        <p:txBody>
          <a:bodyPr>
            <a:noAutofit/>
          </a:bodyPr>
          <a:lstStyle/>
          <a:p>
            <a:pPr marL="0" indent="0">
              <a:buNone/>
            </a:pPr>
            <a:r>
              <a:rPr lang="en-US" sz="2400" b="1" dirty="0"/>
              <a:t>For COVID-19, source control focuses on covering your nose and mouth with a mask to keep your respiratory droplets out of the air.</a:t>
            </a:r>
          </a:p>
        </p:txBody>
      </p:sp>
      <p:sp>
        <p:nvSpPr>
          <p:cNvPr id="2" name="Content Placeholder 1">
            <a:extLst>
              <a:ext uri="{FF2B5EF4-FFF2-40B4-BE49-F238E27FC236}">
                <a16:creationId xmlns:a16="http://schemas.microsoft.com/office/drawing/2014/main" id="{F0B75555-C620-4698-8428-81FB23137C90}"/>
              </a:ext>
            </a:extLst>
          </p:cNvPr>
          <p:cNvSpPr>
            <a:spLocks noGrp="1"/>
          </p:cNvSpPr>
          <p:nvPr>
            <p:ph sz="half" idx="2"/>
          </p:nvPr>
        </p:nvSpPr>
        <p:spPr/>
        <p:txBody>
          <a:bodyPr>
            <a:noAutofit/>
          </a:bodyPr>
          <a:lstStyle/>
          <a:p>
            <a:pPr marL="0" indent="0">
              <a:buNone/>
            </a:pPr>
            <a:r>
              <a:rPr lang="en-US" sz="2400" b="1" dirty="0">
                <a:solidFill>
                  <a:schemeClr val="accent1"/>
                </a:solidFill>
              </a:rPr>
              <a:t>Why does that matter?</a:t>
            </a:r>
          </a:p>
          <a:p>
            <a:pPr marL="0" indent="0">
              <a:buNone/>
            </a:pPr>
            <a:r>
              <a:rPr lang="en-US" sz="2400" dirty="0"/>
              <a:t>The main way that SARS-CoV-2, the virus that causes COVID-19, travels between people is through respiratory droplets that come out when an infected person talks, breathes, coughs, or otherwise blows air out of their nose or mouth.</a:t>
            </a:r>
          </a:p>
        </p:txBody>
      </p:sp>
      <p:sp>
        <p:nvSpPr>
          <p:cNvPr id="3" name="Footer Placeholder 2">
            <a:extLst>
              <a:ext uri="{FF2B5EF4-FFF2-40B4-BE49-F238E27FC236}">
                <a16:creationId xmlns:a16="http://schemas.microsoft.com/office/drawing/2014/main" id="{923F6F08-5003-438C-8C52-46CFA2C98D1C}"/>
              </a:ext>
            </a:extLst>
          </p:cNvPr>
          <p:cNvSpPr>
            <a:spLocks noGrp="1"/>
          </p:cNvSpPr>
          <p:nvPr>
            <p:ph type="ftr" sz="quarter" idx="11"/>
          </p:nvPr>
        </p:nvSpPr>
        <p:spPr/>
        <p:txBody>
          <a:bodyPr/>
          <a:lstStyle/>
          <a:p>
            <a:r>
              <a:rPr lang="en-US" dirty="0"/>
              <a:t>Source Control</a:t>
            </a:r>
          </a:p>
        </p:txBody>
      </p:sp>
      <p:sp>
        <p:nvSpPr>
          <p:cNvPr id="9" name="Slide Number Placeholder 8">
            <a:extLst>
              <a:ext uri="{FF2B5EF4-FFF2-40B4-BE49-F238E27FC236}">
                <a16:creationId xmlns:a16="http://schemas.microsoft.com/office/drawing/2014/main" id="{4FD2DE4B-7D98-4D04-8656-2A9372AB9B77}"/>
              </a:ext>
            </a:extLst>
          </p:cNvPr>
          <p:cNvSpPr>
            <a:spLocks noGrp="1"/>
          </p:cNvSpPr>
          <p:nvPr>
            <p:ph type="sldNum" sz="quarter" idx="12"/>
          </p:nvPr>
        </p:nvSpPr>
        <p:spPr/>
        <p:txBody>
          <a:bodyPr/>
          <a:lstStyle/>
          <a:p>
            <a:fld id="{0921C750-0A2B-4FC2-9266-872E12118BE5}" type="slidenum">
              <a:rPr lang="en-US" smtClean="0"/>
              <a:pPr/>
              <a:t>11</a:t>
            </a:fld>
            <a:endParaRPr lang="en-US" dirty="0"/>
          </a:p>
        </p:txBody>
      </p:sp>
    </p:spTree>
    <p:custDataLst>
      <p:tags r:id="rId1"/>
    </p:custDataLst>
    <p:extLst>
      <p:ext uri="{BB962C8B-B14F-4D97-AF65-F5344CB8AC3E}">
        <p14:creationId xmlns:p14="http://schemas.microsoft.com/office/powerpoint/2010/main" val="136223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5BEBC5-13A0-4367-884D-A077605F7A49}"/>
              </a:ext>
            </a:extLst>
          </p:cNvPr>
          <p:cNvSpPr>
            <a:spLocks noGrp="1"/>
          </p:cNvSpPr>
          <p:nvPr>
            <p:ph type="title"/>
          </p:nvPr>
        </p:nvSpPr>
        <p:spPr/>
        <p:txBody>
          <a:bodyPr>
            <a:normAutofit fontScale="90000"/>
          </a:bodyPr>
          <a:lstStyle/>
          <a:p>
            <a:r>
              <a:rPr lang="en-US" dirty="0"/>
              <a:t>we don’t always know who’s infected with SARS-C</a:t>
            </a:r>
            <a:r>
              <a:rPr lang="en-US" cap="none" dirty="0"/>
              <a:t>o</a:t>
            </a:r>
            <a:r>
              <a:rPr lang="en-US" dirty="0"/>
              <a:t>v-2  </a:t>
            </a:r>
          </a:p>
        </p:txBody>
      </p:sp>
      <p:sp>
        <p:nvSpPr>
          <p:cNvPr id="5" name="Content Placeholder 4">
            <a:extLst>
              <a:ext uri="{FF2B5EF4-FFF2-40B4-BE49-F238E27FC236}">
                <a16:creationId xmlns:a16="http://schemas.microsoft.com/office/drawing/2014/main" id="{8DF054E1-A8C9-4609-BC4B-363FD1B63FA4}"/>
              </a:ext>
            </a:extLst>
          </p:cNvPr>
          <p:cNvSpPr>
            <a:spLocks noGrp="1"/>
          </p:cNvSpPr>
          <p:nvPr>
            <p:ph sz="half" idx="1"/>
          </p:nvPr>
        </p:nvSpPr>
        <p:spPr>
          <a:xfrm>
            <a:off x="838200" y="1587501"/>
            <a:ext cx="5015345" cy="4279900"/>
          </a:xfrm>
        </p:spPr>
        <p:txBody>
          <a:bodyPr>
            <a:noAutofit/>
          </a:bodyPr>
          <a:lstStyle/>
          <a:p>
            <a:pPr marL="0" indent="0">
              <a:buNone/>
            </a:pPr>
            <a:r>
              <a:rPr lang="en-US" sz="2400" b="1" dirty="0"/>
              <a:t>People who are infected with SARS-CoV-2 may not show symptoms and may not be aware that they have the virus.</a:t>
            </a:r>
          </a:p>
        </p:txBody>
      </p:sp>
      <p:sp>
        <p:nvSpPr>
          <p:cNvPr id="2" name="Content Placeholder 1">
            <a:extLst>
              <a:ext uri="{FF2B5EF4-FFF2-40B4-BE49-F238E27FC236}">
                <a16:creationId xmlns:a16="http://schemas.microsoft.com/office/drawing/2014/main" id="{F0B75555-C620-4698-8428-81FB23137C90}"/>
              </a:ext>
            </a:extLst>
          </p:cNvPr>
          <p:cNvSpPr>
            <a:spLocks noGrp="1"/>
          </p:cNvSpPr>
          <p:nvPr>
            <p:ph sz="half" idx="2"/>
          </p:nvPr>
        </p:nvSpPr>
        <p:spPr/>
        <p:txBody>
          <a:bodyPr>
            <a:noAutofit/>
          </a:bodyPr>
          <a:lstStyle/>
          <a:p>
            <a:pPr marL="0" indent="0">
              <a:buNone/>
            </a:pPr>
            <a:r>
              <a:rPr lang="en-US" sz="2400" b="1" dirty="0">
                <a:solidFill>
                  <a:schemeClr val="accent1"/>
                </a:solidFill>
              </a:rPr>
              <a:t>Why does that matter?</a:t>
            </a:r>
          </a:p>
          <a:p>
            <a:pPr marL="0" indent="0">
              <a:buNone/>
            </a:pPr>
            <a:r>
              <a:rPr lang="en-US" sz="2400" dirty="0"/>
              <a:t>They can still spread the virus to others through their respiratory droplets, which is why source control for COVID-19 is so important.  </a:t>
            </a:r>
          </a:p>
        </p:txBody>
      </p:sp>
      <p:sp>
        <p:nvSpPr>
          <p:cNvPr id="3" name="Footer Placeholder 2">
            <a:extLst>
              <a:ext uri="{FF2B5EF4-FFF2-40B4-BE49-F238E27FC236}">
                <a16:creationId xmlns:a16="http://schemas.microsoft.com/office/drawing/2014/main" id="{923F6F08-5003-438C-8C52-46CFA2C98D1C}"/>
              </a:ext>
            </a:extLst>
          </p:cNvPr>
          <p:cNvSpPr>
            <a:spLocks noGrp="1"/>
          </p:cNvSpPr>
          <p:nvPr>
            <p:ph type="ftr" sz="quarter" idx="11"/>
          </p:nvPr>
        </p:nvSpPr>
        <p:spPr/>
        <p:txBody>
          <a:bodyPr/>
          <a:lstStyle/>
          <a:p>
            <a:r>
              <a:rPr lang="en-US" dirty="0"/>
              <a:t>Source Control</a:t>
            </a:r>
          </a:p>
        </p:txBody>
      </p:sp>
      <p:sp>
        <p:nvSpPr>
          <p:cNvPr id="9" name="Slide Number Placeholder 8">
            <a:extLst>
              <a:ext uri="{FF2B5EF4-FFF2-40B4-BE49-F238E27FC236}">
                <a16:creationId xmlns:a16="http://schemas.microsoft.com/office/drawing/2014/main" id="{4FD2DE4B-7D98-4D04-8656-2A9372AB9B77}"/>
              </a:ext>
            </a:extLst>
          </p:cNvPr>
          <p:cNvSpPr>
            <a:spLocks noGrp="1"/>
          </p:cNvSpPr>
          <p:nvPr>
            <p:ph type="sldNum" sz="quarter" idx="12"/>
          </p:nvPr>
        </p:nvSpPr>
        <p:spPr/>
        <p:txBody>
          <a:bodyPr/>
          <a:lstStyle/>
          <a:p>
            <a:fld id="{0921C750-0A2B-4FC2-9266-872E12118BE5}" type="slidenum">
              <a:rPr lang="en-US" smtClean="0"/>
              <a:pPr/>
              <a:t>12</a:t>
            </a:fld>
            <a:endParaRPr lang="en-US" dirty="0"/>
          </a:p>
        </p:txBody>
      </p:sp>
    </p:spTree>
    <p:custDataLst>
      <p:tags r:id="rId1"/>
    </p:custDataLst>
    <p:extLst>
      <p:ext uri="{BB962C8B-B14F-4D97-AF65-F5344CB8AC3E}">
        <p14:creationId xmlns:p14="http://schemas.microsoft.com/office/powerpoint/2010/main" val="115246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491179-F225-4457-A51B-C768E7A273C0}"/>
              </a:ext>
            </a:extLst>
          </p:cNvPr>
          <p:cNvSpPr>
            <a:spLocks noGrp="1"/>
          </p:cNvSpPr>
          <p:nvPr>
            <p:ph type="title"/>
          </p:nvPr>
        </p:nvSpPr>
        <p:spPr>
          <a:xfrm>
            <a:off x="831850" y="1709739"/>
            <a:ext cx="10515600" cy="2295592"/>
          </a:xfrm>
        </p:spPr>
        <p:txBody>
          <a:bodyPr/>
          <a:lstStyle/>
          <a:p>
            <a:r>
              <a:rPr lang="en-US" dirty="0"/>
              <a:t>Masking for source control </a:t>
            </a:r>
          </a:p>
        </p:txBody>
      </p:sp>
      <p:sp>
        <p:nvSpPr>
          <p:cNvPr id="3" name="Slide Number Placeholder 2">
            <a:extLst>
              <a:ext uri="{FF2B5EF4-FFF2-40B4-BE49-F238E27FC236}">
                <a16:creationId xmlns:a16="http://schemas.microsoft.com/office/drawing/2014/main" id="{F6AF5F44-A501-4D43-99C7-D30D4E6BA4F7}"/>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13</a:t>
            </a:fld>
            <a:endParaRPr lang="en-US" dirty="0"/>
          </a:p>
        </p:txBody>
      </p:sp>
    </p:spTree>
    <p:custDataLst>
      <p:tags r:id="rId1"/>
    </p:custDataLst>
    <p:extLst>
      <p:ext uri="{BB962C8B-B14F-4D97-AF65-F5344CB8AC3E}">
        <p14:creationId xmlns:p14="http://schemas.microsoft.com/office/powerpoint/2010/main" val="384574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7BA2D-7932-49A9-AE4F-08327585AF06}"/>
              </a:ext>
            </a:extLst>
          </p:cNvPr>
          <p:cNvSpPr>
            <a:spLocks noGrp="1"/>
          </p:cNvSpPr>
          <p:nvPr>
            <p:ph type="title"/>
          </p:nvPr>
        </p:nvSpPr>
        <p:spPr>
          <a:xfrm>
            <a:off x="839788" y="457199"/>
            <a:ext cx="3932237" cy="3457977"/>
          </a:xfrm>
        </p:spPr>
        <p:txBody>
          <a:bodyPr/>
          <a:lstStyle/>
          <a:p>
            <a:r>
              <a:rPr lang="en-US" sz="3600" b="0" dirty="0"/>
              <a:t>How can </a:t>
            </a:r>
            <a:r>
              <a:rPr lang="en-US" sz="3600" dirty="0"/>
              <a:t>masks</a:t>
            </a:r>
            <a:r>
              <a:rPr lang="en-US" sz="3600" b="0" dirty="0"/>
              <a:t> stop germs at the source?</a:t>
            </a:r>
          </a:p>
        </p:txBody>
      </p:sp>
      <p:sp>
        <p:nvSpPr>
          <p:cNvPr id="4" name="Slide Number Placeholder 3">
            <a:extLst>
              <a:ext uri="{FF2B5EF4-FFF2-40B4-BE49-F238E27FC236}">
                <a16:creationId xmlns:a16="http://schemas.microsoft.com/office/drawing/2014/main" id="{95C9ED47-1C22-44AA-A137-F91B7D42EDEA}"/>
              </a:ext>
            </a:extLst>
          </p:cNvPr>
          <p:cNvSpPr>
            <a:spLocks noGrp="1"/>
          </p:cNvSpPr>
          <p:nvPr>
            <p:ph type="sldNum" sz="quarter" idx="12"/>
          </p:nvPr>
        </p:nvSpPr>
        <p:spPr/>
        <p:txBody>
          <a:bodyPr/>
          <a:lstStyle/>
          <a:p>
            <a:fld id="{82640534-B2B5-4A62-BCD9-9076A5F4FB69}" type="slidenum">
              <a:rPr lang="en-US" smtClean="0"/>
              <a:pPr/>
              <a:t>14</a:t>
            </a:fld>
            <a:endParaRPr lang="en-US" dirty="0"/>
          </a:p>
        </p:txBody>
      </p:sp>
    </p:spTree>
    <p:custDataLst>
      <p:tags r:id="rId1"/>
    </p:custDataLst>
    <p:extLst>
      <p:ext uri="{BB962C8B-B14F-4D97-AF65-F5344CB8AC3E}">
        <p14:creationId xmlns:p14="http://schemas.microsoft.com/office/powerpoint/2010/main" val="3429096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74BAE-2D3A-4B63-A2E7-83EBDAB4F3B6}"/>
              </a:ext>
            </a:extLst>
          </p:cNvPr>
          <p:cNvSpPr>
            <a:spLocks noGrp="1"/>
          </p:cNvSpPr>
          <p:nvPr>
            <p:ph type="title"/>
          </p:nvPr>
        </p:nvSpPr>
        <p:spPr>
          <a:xfrm>
            <a:off x="838200" y="238125"/>
            <a:ext cx="10515600" cy="702457"/>
          </a:xfrm>
        </p:spPr>
        <p:txBody>
          <a:bodyPr anchor="ctr">
            <a:normAutofit/>
          </a:bodyPr>
          <a:lstStyle/>
          <a:p>
            <a:r>
              <a:rPr lang="en-US" dirty="0"/>
              <a:t>Respiratory droplets</a:t>
            </a:r>
          </a:p>
        </p:txBody>
      </p:sp>
      <p:sp>
        <p:nvSpPr>
          <p:cNvPr id="6" name="Rectangle 5" descr="A person sneezing, releasing respiratory droplets">
            <a:extLst>
              <a:ext uri="{FF2B5EF4-FFF2-40B4-BE49-F238E27FC236}">
                <a16:creationId xmlns:a16="http://schemas.microsoft.com/office/drawing/2014/main" id="{9E5E5BC9-A223-4776-8D67-0CFF1A51977D}"/>
              </a:ext>
            </a:extLst>
          </p:cNvPr>
          <p:cNvSpPr/>
          <p:nvPr/>
        </p:nvSpPr>
        <p:spPr>
          <a:xfrm>
            <a:off x="1014761" y="1550020"/>
            <a:ext cx="5252224" cy="4337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A person breathing out respiratory droplets">
            <a:extLst>
              <a:ext uri="{FF2B5EF4-FFF2-40B4-BE49-F238E27FC236}">
                <a16:creationId xmlns:a16="http://schemas.microsoft.com/office/drawing/2014/main" id="{A0F4CE5A-72E7-493D-BD96-1223BCEEA979}"/>
              </a:ext>
            </a:extLst>
          </p:cNvPr>
          <p:cNvSpPr/>
          <p:nvPr/>
        </p:nvSpPr>
        <p:spPr>
          <a:xfrm>
            <a:off x="6419385" y="1463518"/>
            <a:ext cx="4757854" cy="4524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5CB15E78-DB8C-4654-81FE-4B681B84DD5A}"/>
              </a:ext>
            </a:extLst>
          </p:cNvPr>
          <p:cNvSpPr>
            <a:spLocks noGrp="1"/>
          </p:cNvSpPr>
          <p:nvPr>
            <p:ph type="ftr" sz="quarter" idx="11"/>
          </p:nvPr>
        </p:nvSpPr>
        <p:spPr>
          <a:xfrm>
            <a:off x="4680857" y="6410780"/>
            <a:ext cx="6395357" cy="365125"/>
          </a:xfrm>
        </p:spPr>
        <p:txBody>
          <a:bodyPr anchor="ctr">
            <a:normAutofit/>
          </a:bodyPr>
          <a:lstStyle/>
          <a:p>
            <a:pPr>
              <a:spcAft>
                <a:spcPts val="600"/>
              </a:spcAft>
            </a:pPr>
            <a:r>
              <a:rPr lang="en-US" dirty="0"/>
              <a:t>Source Control</a:t>
            </a:r>
          </a:p>
        </p:txBody>
      </p:sp>
      <p:sp>
        <p:nvSpPr>
          <p:cNvPr id="5" name="Slide Number Placeholder 4">
            <a:extLst>
              <a:ext uri="{FF2B5EF4-FFF2-40B4-BE49-F238E27FC236}">
                <a16:creationId xmlns:a16="http://schemas.microsoft.com/office/drawing/2014/main" id="{F184DF43-5989-441C-9D9E-0BD004316D49}"/>
              </a:ext>
            </a:extLst>
          </p:cNvPr>
          <p:cNvSpPr>
            <a:spLocks noGrp="1"/>
          </p:cNvSpPr>
          <p:nvPr>
            <p:ph type="sldNum" sz="quarter" idx="12"/>
          </p:nvPr>
        </p:nvSpPr>
        <p:spPr>
          <a:xfrm>
            <a:off x="11353800" y="6410780"/>
            <a:ext cx="620486" cy="365125"/>
          </a:xfrm>
        </p:spPr>
        <p:txBody>
          <a:bodyPr anchor="ctr">
            <a:normAutofit/>
          </a:bodyPr>
          <a:lstStyle/>
          <a:p>
            <a:pPr>
              <a:spcAft>
                <a:spcPts val="600"/>
              </a:spcAft>
            </a:pPr>
            <a:fld id="{EF026F98-229B-48B0-BECF-EA1F5459ACF1}" type="slidenum">
              <a:rPr lang="en-US" smtClean="0"/>
              <a:pPr>
                <a:spcAft>
                  <a:spcPts val="600"/>
                </a:spcAft>
              </a:pPr>
              <a:t>15</a:t>
            </a:fld>
            <a:endParaRPr lang="en-US" dirty="0"/>
          </a:p>
        </p:txBody>
      </p:sp>
    </p:spTree>
    <p:custDataLst>
      <p:tags r:id="rId1"/>
    </p:custDataLst>
    <p:extLst>
      <p:ext uri="{BB962C8B-B14F-4D97-AF65-F5344CB8AC3E}">
        <p14:creationId xmlns:p14="http://schemas.microsoft.com/office/powerpoint/2010/main" val="262005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C84F3-71FF-4C1E-8FEF-CF3DD6F6E456}"/>
              </a:ext>
            </a:extLst>
          </p:cNvPr>
          <p:cNvSpPr>
            <a:spLocks noGrp="1"/>
          </p:cNvSpPr>
          <p:nvPr>
            <p:ph type="title"/>
          </p:nvPr>
        </p:nvSpPr>
        <p:spPr/>
        <p:txBody>
          <a:bodyPr/>
          <a:lstStyle/>
          <a:p>
            <a:r>
              <a:rPr lang="en-US" dirty="0"/>
              <a:t>Source control tips: Masks </a:t>
            </a:r>
          </a:p>
        </p:txBody>
      </p:sp>
      <p:sp>
        <p:nvSpPr>
          <p:cNvPr id="3" name="Content Placeholder 2">
            <a:extLst>
              <a:ext uri="{FF2B5EF4-FFF2-40B4-BE49-F238E27FC236}">
                <a16:creationId xmlns:a16="http://schemas.microsoft.com/office/drawing/2014/main" id="{5E01005F-E79D-4E2D-AE92-B1BEC4D6F35A}"/>
              </a:ext>
            </a:extLst>
          </p:cNvPr>
          <p:cNvSpPr>
            <a:spLocks noGrp="1"/>
          </p:cNvSpPr>
          <p:nvPr>
            <p:ph idx="1"/>
          </p:nvPr>
        </p:nvSpPr>
        <p:spPr>
          <a:xfrm>
            <a:off x="616541" y="2158520"/>
            <a:ext cx="4064316" cy="3034322"/>
          </a:xfrm>
        </p:spPr>
        <p:txBody>
          <a:bodyPr/>
          <a:lstStyle/>
          <a:p>
            <a:pPr marL="0" indent="0">
              <a:buNone/>
            </a:pPr>
            <a:r>
              <a:rPr lang="en-US" b="1" dirty="0">
                <a:solidFill>
                  <a:schemeClr val="accent1"/>
                </a:solidFill>
              </a:rPr>
              <a:t>Wear a mask that </a:t>
            </a:r>
          </a:p>
          <a:p>
            <a:r>
              <a:rPr lang="en-US" dirty="0"/>
              <a:t>Fits snugly around the cheeks and chin without gaps at the edges </a:t>
            </a:r>
          </a:p>
          <a:p>
            <a:r>
              <a:rPr lang="en-US" dirty="0"/>
              <a:t>Covers your mouth and nose</a:t>
            </a:r>
          </a:p>
        </p:txBody>
      </p:sp>
      <p:sp>
        <p:nvSpPr>
          <p:cNvPr id="6" name="Rectangle 5" descr="A person wearing a poorly fitting mask that is not snug around the cheeks and chin">
            <a:extLst>
              <a:ext uri="{FF2B5EF4-FFF2-40B4-BE49-F238E27FC236}">
                <a16:creationId xmlns:a16="http://schemas.microsoft.com/office/drawing/2014/main" id="{DA1EC924-976D-421F-AB75-F1D4EEB35AD5}"/>
              </a:ext>
            </a:extLst>
          </p:cNvPr>
          <p:cNvSpPr/>
          <p:nvPr/>
        </p:nvSpPr>
        <p:spPr>
          <a:xfrm>
            <a:off x="5062653" y="2430965"/>
            <a:ext cx="3155795" cy="2698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Wearing a mask correctly means it fits snugly around the cheeks and chin and covers the mouth and nose">
            <a:extLst>
              <a:ext uri="{FF2B5EF4-FFF2-40B4-BE49-F238E27FC236}">
                <a16:creationId xmlns:a16="http://schemas.microsoft.com/office/drawing/2014/main" id="{A7168F4F-7EA1-4F4C-9C12-C530FF2435A4}"/>
              </a:ext>
            </a:extLst>
          </p:cNvPr>
          <p:cNvSpPr/>
          <p:nvPr/>
        </p:nvSpPr>
        <p:spPr>
          <a:xfrm>
            <a:off x="8407506" y="2430964"/>
            <a:ext cx="3155795" cy="26985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96B40A60-66D3-4D02-8332-328B94D389F2}"/>
              </a:ext>
            </a:extLst>
          </p:cNvPr>
          <p:cNvSpPr>
            <a:spLocks noGrp="1"/>
          </p:cNvSpPr>
          <p:nvPr>
            <p:ph type="ftr" sz="quarter" idx="11"/>
          </p:nvPr>
        </p:nvSpPr>
        <p:spPr/>
        <p:txBody>
          <a:bodyPr/>
          <a:lstStyle/>
          <a:p>
            <a:r>
              <a:rPr lang="en-US" dirty="0"/>
              <a:t>Source Control</a:t>
            </a:r>
          </a:p>
        </p:txBody>
      </p:sp>
      <p:sp>
        <p:nvSpPr>
          <p:cNvPr id="5" name="Slide Number Placeholder 4">
            <a:extLst>
              <a:ext uri="{FF2B5EF4-FFF2-40B4-BE49-F238E27FC236}">
                <a16:creationId xmlns:a16="http://schemas.microsoft.com/office/drawing/2014/main" id="{03A3A16E-F68E-43EA-A566-43CF9AF75590}"/>
              </a:ext>
            </a:extLst>
          </p:cNvPr>
          <p:cNvSpPr>
            <a:spLocks noGrp="1"/>
          </p:cNvSpPr>
          <p:nvPr>
            <p:ph type="sldNum" sz="quarter" idx="12"/>
          </p:nvPr>
        </p:nvSpPr>
        <p:spPr/>
        <p:txBody>
          <a:bodyPr/>
          <a:lstStyle/>
          <a:p>
            <a:fld id="{EF026F98-229B-48B0-BECF-EA1F5459ACF1}" type="slidenum">
              <a:rPr lang="en-US" smtClean="0"/>
              <a:t>16</a:t>
            </a:fld>
            <a:endParaRPr lang="en-US" dirty="0"/>
          </a:p>
        </p:txBody>
      </p:sp>
    </p:spTree>
    <p:custDataLst>
      <p:tags r:id="rId1"/>
    </p:custDataLst>
    <p:extLst>
      <p:ext uri="{BB962C8B-B14F-4D97-AF65-F5344CB8AC3E}">
        <p14:creationId xmlns:p14="http://schemas.microsoft.com/office/powerpoint/2010/main" val="3829488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C84F3-71FF-4C1E-8FEF-CF3DD6F6E456}"/>
              </a:ext>
            </a:extLst>
          </p:cNvPr>
          <p:cNvSpPr>
            <a:spLocks noGrp="1"/>
          </p:cNvSpPr>
          <p:nvPr>
            <p:ph type="title"/>
          </p:nvPr>
        </p:nvSpPr>
        <p:spPr/>
        <p:txBody>
          <a:bodyPr/>
          <a:lstStyle/>
          <a:p>
            <a:r>
              <a:rPr lang="en-US" dirty="0"/>
              <a:t>Source control tips: </a:t>
            </a:r>
            <a:r>
              <a:rPr lang="en-US" cap="none" dirty="0"/>
              <a:t>N95s </a:t>
            </a:r>
            <a:endParaRPr lang="en-US" dirty="0"/>
          </a:p>
        </p:txBody>
      </p:sp>
      <p:sp>
        <p:nvSpPr>
          <p:cNvPr id="3" name="Content Placeholder 2">
            <a:extLst>
              <a:ext uri="{FF2B5EF4-FFF2-40B4-BE49-F238E27FC236}">
                <a16:creationId xmlns:a16="http://schemas.microsoft.com/office/drawing/2014/main" id="{5E01005F-E79D-4E2D-AE92-B1BEC4D6F35A}"/>
              </a:ext>
            </a:extLst>
          </p:cNvPr>
          <p:cNvSpPr>
            <a:spLocks noGrp="1"/>
          </p:cNvSpPr>
          <p:nvPr>
            <p:ph idx="1"/>
          </p:nvPr>
        </p:nvSpPr>
        <p:spPr>
          <a:xfrm>
            <a:off x="838200" y="2066454"/>
            <a:ext cx="4613031" cy="3465286"/>
          </a:xfrm>
        </p:spPr>
        <p:txBody>
          <a:bodyPr/>
          <a:lstStyle/>
          <a:p>
            <a:r>
              <a:rPr lang="en-US" dirty="0"/>
              <a:t>N95s protect you from breathing in respiratory droplets.</a:t>
            </a:r>
          </a:p>
          <a:p>
            <a:r>
              <a:rPr lang="en-US" dirty="0"/>
              <a:t>Most N95s also block your respiratory droplets from being breathed out into the air.</a:t>
            </a:r>
          </a:p>
        </p:txBody>
      </p:sp>
      <p:sp>
        <p:nvSpPr>
          <p:cNvPr id="6" name="Rectangle 5" descr="A person wearing an N95">
            <a:extLst>
              <a:ext uri="{FF2B5EF4-FFF2-40B4-BE49-F238E27FC236}">
                <a16:creationId xmlns:a16="http://schemas.microsoft.com/office/drawing/2014/main" id="{C72F48D1-1947-4E90-8B19-5BCEA149DFE6}"/>
              </a:ext>
            </a:extLst>
          </p:cNvPr>
          <p:cNvSpPr/>
          <p:nvPr/>
        </p:nvSpPr>
        <p:spPr>
          <a:xfrm>
            <a:off x="5920784" y="1650379"/>
            <a:ext cx="5155430" cy="46612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96B40A60-66D3-4D02-8332-328B94D389F2}"/>
              </a:ext>
            </a:extLst>
          </p:cNvPr>
          <p:cNvSpPr>
            <a:spLocks noGrp="1"/>
          </p:cNvSpPr>
          <p:nvPr>
            <p:ph type="ftr" sz="quarter" idx="11"/>
          </p:nvPr>
        </p:nvSpPr>
        <p:spPr/>
        <p:txBody>
          <a:bodyPr/>
          <a:lstStyle/>
          <a:p>
            <a:r>
              <a:rPr lang="en-US" dirty="0"/>
              <a:t>Source Control</a:t>
            </a:r>
          </a:p>
        </p:txBody>
      </p:sp>
      <p:sp>
        <p:nvSpPr>
          <p:cNvPr id="5" name="Slide Number Placeholder 4">
            <a:extLst>
              <a:ext uri="{FF2B5EF4-FFF2-40B4-BE49-F238E27FC236}">
                <a16:creationId xmlns:a16="http://schemas.microsoft.com/office/drawing/2014/main" id="{03A3A16E-F68E-43EA-A566-43CF9AF75590}"/>
              </a:ext>
            </a:extLst>
          </p:cNvPr>
          <p:cNvSpPr>
            <a:spLocks noGrp="1"/>
          </p:cNvSpPr>
          <p:nvPr>
            <p:ph type="sldNum" sz="quarter" idx="12"/>
          </p:nvPr>
        </p:nvSpPr>
        <p:spPr/>
        <p:txBody>
          <a:bodyPr/>
          <a:lstStyle/>
          <a:p>
            <a:fld id="{EF026F98-229B-48B0-BECF-EA1F5459ACF1}" type="slidenum">
              <a:rPr lang="en-US" smtClean="0"/>
              <a:t>17</a:t>
            </a:fld>
            <a:endParaRPr lang="en-US" dirty="0"/>
          </a:p>
        </p:txBody>
      </p:sp>
    </p:spTree>
    <p:custDataLst>
      <p:tags r:id="rId1"/>
    </p:custDataLst>
    <p:extLst>
      <p:ext uri="{BB962C8B-B14F-4D97-AF65-F5344CB8AC3E}">
        <p14:creationId xmlns:p14="http://schemas.microsoft.com/office/powerpoint/2010/main" val="3848621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6DB25-C0D7-4840-931D-D99885D3E403}"/>
              </a:ext>
            </a:extLst>
          </p:cNvPr>
          <p:cNvSpPr>
            <a:spLocks noGrp="1"/>
          </p:cNvSpPr>
          <p:nvPr>
            <p:ph type="title"/>
          </p:nvPr>
        </p:nvSpPr>
        <p:spPr/>
        <p:txBody>
          <a:bodyPr/>
          <a:lstStyle/>
          <a:p>
            <a:r>
              <a:rPr lang="en-US" dirty="0"/>
              <a:t>Breakout Groups</a:t>
            </a:r>
          </a:p>
        </p:txBody>
      </p:sp>
      <p:sp>
        <p:nvSpPr>
          <p:cNvPr id="3" name="Text Placeholder 2">
            <a:extLst>
              <a:ext uri="{FF2B5EF4-FFF2-40B4-BE49-F238E27FC236}">
                <a16:creationId xmlns:a16="http://schemas.microsoft.com/office/drawing/2014/main" id="{AD80AF8F-A555-4197-8C26-C54C17EBBBE6}"/>
              </a:ext>
            </a:extLst>
          </p:cNvPr>
          <p:cNvSpPr>
            <a:spLocks noGrp="1"/>
          </p:cNvSpPr>
          <p:nvPr>
            <p:ph type="body" sz="half" idx="2"/>
          </p:nvPr>
        </p:nvSpPr>
        <p:spPr/>
        <p:txBody>
          <a:bodyPr/>
          <a:lstStyle/>
          <a:p>
            <a:pPr marL="457200" indent="-457200">
              <a:buAutoNum type="arabicPeriod"/>
            </a:pPr>
            <a:r>
              <a:rPr lang="en-US" dirty="0"/>
              <a:t>How would you explain source control to someone?</a:t>
            </a:r>
          </a:p>
          <a:p>
            <a:pPr marL="457200" indent="-457200">
              <a:buAutoNum type="arabicPeriod"/>
            </a:pPr>
            <a:r>
              <a:rPr lang="en-US" dirty="0"/>
              <a:t>What examples could you use to explain why source control matters?</a:t>
            </a:r>
          </a:p>
        </p:txBody>
      </p:sp>
      <p:sp>
        <p:nvSpPr>
          <p:cNvPr id="4" name="Slide Number Placeholder 3">
            <a:extLst>
              <a:ext uri="{FF2B5EF4-FFF2-40B4-BE49-F238E27FC236}">
                <a16:creationId xmlns:a16="http://schemas.microsoft.com/office/drawing/2014/main" id="{C8B8D95C-4DA4-43E1-A409-348AE0F63673}"/>
              </a:ext>
            </a:extLst>
          </p:cNvPr>
          <p:cNvSpPr>
            <a:spLocks noGrp="1"/>
          </p:cNvSpPr>
          <p:nvPr>
            <p:ph type="sldNum" sz="quarter" idx="12"/>
          </p:nvPr>
        </p:nvSpPr>
        <p:spPr/>
        <p:txBody>
          <a:bodyPr/>
          <a:lstStyle/>
          <a:p>
            <a:fld id="{82640534-B2B5-4A62-BCD9-9076A5F4FB69}" type="slidenum">
              <a:rPr lang="en-US" smtClean="0"/>
              <a:pPr/>
              <a:t>18</a:t>
            </a:fld>
            <a:endParaRPr lang="en-US" dirty="0"/>
          </a:p>
        </p:txBody>
      </p:sp>
    </p:spTree>
    <p:custDataLst>
      <p:tags r:id="rId1"/>
    </p:custDataLst>
    <p:extLst>
      <p:ext uri="{BB962C8B-B14F-4D97-AF65-F5344CB8AC3E}">
        <p14:creationId xmlns:p14="http://schemas.microsoft.com/office/powerpoint/2010/main" val="1892551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EBA5-7A75-4AE8-9EA5-CE15C38E2E3D}"/>
              </a:ext>
            </a:extLst>
          </p:cNvPr>
          <p:cNvSpPr>
            <a:spLocks noGrp="1"/>
          </p:cNvSpPr>
          <p:nvPr>
            <p:ph type="title"/>
          </p:nvPr>
        </p:nvSpPr>
        <p:spPr/>
        <p:txBody>
          <a:bodyPr/>
          <a:lstStyle/>
          <a:p>
            <a:r>
              <a:rPr lang="en-US" dirty="0"/>
              <a:t>report out</a:t>
            </a:r>
          </a:p>
        </p:txBody>
      </p:sp>
      <p:sp>
        <p:nvSpPr>
          <p:cNvPr id="8" name="Text Placeholder 7">
            <a:extLst>
              <a:ext uri="{FF2B5EF4-FFF2-40B4-BE49-F238E27FC236}">
                <a16:creationId xmlns:a16="http://schemas.microsoft.com/office/drawing/2014/main" id="{A558283E-596A-43A2-840A-2FEACF02F64B}"/>
              </a:ext>
            </a:extLst>
          </p:cNvPr>
          <p:cNvSpPr>
            <a:spLocks noGrp="1"/>
          </p:cNvSpPr>
          <p:nvPr>
            <p:ph type="body" idx="1"/>
          </p:nvPr>
        </p:nvSpPr>
        <p:spPr>
          <a:xfrm>
            <a:off x="776912" y="2093124"/>
            <a:ext cx="5157787" cy="3260185"/>
          </a:xfrm>
          <a:solidFill>
            <a:schemeClr val="tx2"/>
          </a:solidFill>
        </p:spPr>
        <p:txBody>
          <a:bodyPr lIns="457200" tIns="457200" rIns="457200" bIns="457200" anchor="ctr"/>
          <a:lstStyle/>
          <a:p>
            <a:r>
              <a:rPr lang="en-US" dirty="0">
                <a:solidFill>
                  <a:schemeClr val="bg1"/>
                </a:solidFill>
              </a:rPr>
              <a:t>How would you explain source control?</a:t>
            </a:r>
            <a:br>
              <a:rPr lang="en-US" dirty="0">
                <a:solidFill>
                  <a:schemeClr val="bg1"/>
                </a:solidFill>
              </a:rPr>
            </a:br>
            <a:endParaRPr lang="en-US" dirty="0">
              <a:solidFill>
                <a:schemeClr val="bg1"/>
              </a:solidFill>
            </a:endParaRPr>
          </a:p>
        </p:txBody>
      </p:sp>
      <p:sp>
        <p:nvSpPr>
          <p:cNvPr id="10" name="Text Placeholder 9">
            <a:extLst>
              <a:ext uri="{FF2B5EF4-FFF2-40B4-BE49-F238E27FC236}">
                <a16:creationId xmlns:a16="http://schemas.microsoft.com/office/drawing/2014/main" id="{130C9585-E38A-40F2-9F73-C708A0CFE06B}"/>
              </a:ext>
            </a:extLst>
          </p:cNvPr>
          <p:cNvSpPr>
            <a:spLocks noGrp="1"/>
          </p:cNvSpPr>
          <p:nvPr>
            <p:ph type="body" sz="quarter" idx="3"/>
          </p:nvPr>
        </p:nvSpPr>
        <p:spPr>
          <a:xfrm>
            <a:off x="6172200" y="2093124"/>
            <a:ext cx="5183188" cy="3260185"/>
          </a:xfrm>
          <a:solidFill>
            <a:schemeClr val="tx2"/>
          </a:solidFill>
        </p:spPr>
        <p:txBody>
          <a:bodyPr lIns="457200" tIns="457200" rIns="457200" bIns="457200" anchor="ctr"/>
          <a:lstStyle/>
          <a:p>
            <a:r>
              <a:rPr lang="en-US" dirty="0">
                <a:solidFill>
                  <a:schemeClr val="bg1"/>
                </a:solidFill>
              </a:rPr>
              <a:t>What examples might you use to explain source control?</a:t>
            </a:r>
          </a:p>
        </p:txBody>
      </p:sp>
      <p:sp>
        <p:nvSpPr>
          <p:cNvPr id="4" name="Footer Placeholder 3">
            <a:extLst>
              <a:ext uri="{FF2B5EF4-FFF2-40B4-BE49-F238E27FC236}">
                <a16:creationId xmlns:a16="http://schemas.microsoft.com/office/drawing/2014/main" id="{E3F34062-389D-42FA-B8FF-9B2559B5C8D1}"/>
              </a:ext>
            </a:extLst>
          </p:cNvPr>
          <p:cNvSpPr>
            <a:spLocks noGrp="1"/>
          </p:cNvSpPr>
          <p:nvPr>
            <p:ph type="ftr" sz="quarter" idx="11"/>
          </p:nvPr>
        </p:nvSpPr>
        <p:spPr/>
        <p:txBody>
          <a:bodyPr/>
          <a:lstStyle/>
          <a:p>
            <a:r>
              <a:rPr lang="en-US" dirty="0"/>
              <a:t>Source Control</a:t>
            </a:r>
          </a:p>
        </p:txBody>
      </p:sp>
      <p:sp>
        <p:nvSpPr>
          <p:cNvPr id="5" name="Slide Number Placeholder 4">
            <a:extLst>
              <a:ext uri="{FF2B5EF4-FFF2-40B4-BE49-F238E27FC236}">
                <a16:creationId xmlns:a16="http://schemas.microsoft.com/office/drawing/2014/main" id="{A89FA25F-7004-4CCB-80E3-D5CAFEA12CED}"/>
              </a:ext>
            </a:extLst>
          </p:cNvPr>
          <p:cNvSpPr>
            <a:spLocks noGrp="1"/>
          </p:cNvSpPr>
          <p:nvPr>
            <p:ph type="sldNum" sz="quarter" idx="12"/>
          </p:nvPr>
        </p:nvSpPr>
        <p:spPr/>
        <p:txBody>
          <a:bodyPr/>
          <a:lstStyle/>
          <a:p>
            <a:fld id="{0921C750-0A2B-4FC2-9266-872E12118BE5}" type="slidenum">
              <a:rPr lang="en-US" smtClean="0"/>
              <a:pPr/>
              <a:t>19</a:t>
            </a:fld>
            <a:endParaRPr lang="en-US" dirty="0"/>
          </a:p>
        </p:txBody>
      </p:sp>
    </p:spTree>
    <p:custDataLst>
      <p:tags r:id="rId1"/>
    </p:custDataLst>
    <p:extLst>
      <p:ext uri="{BB962C8B-B14F-4D97-AF65-F5344CB8AC3E}">
        <p14:creationId xmlns:p14="http://schemas.microsoft.com/office/powerpoint/2010/main" val="2745750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AC73D2-A1FB-454A-9DE6-3BE40DCF7EBA}"/>
              </a:ext>
            </a:extLst>
          </p:cNvPr>
          <p:cNvSpPr>
            <a:spLocks noGrp="1"/>
          </p:cNvSpPr>
          <p:nvPr>
            <p:ph type="title"/>
          </p:nvPr>
        </p:nvSpPr>
        <p:spPr/>
        <p:txBody>
          <a:bodyPr/>
          <a:lstStyle/>
          <a:p>
            <a:r>
              <a:rPr lang="en-US" dirty="0"/>
              <a:t>Reflection</a:t>
            </a:r>
          </a:p>
        </p:txBody>
      </p:sp>
      <p:sp>
        <p:nvSpPr>
          <p:cNvPr id="3" name="Slide Number Placeholder 2">
            <a:extLst>
              <a:ext uri="{FF2B5EF4-FFF2-40B4-BE49-F238E27FC236}">
                <a16:creationId xmlns:a16="http://schemas.microsoft.com/office/drawing/2014/main" id="{1DF41F16-2769-4B76-A041-30820A44C9DB}"/>
              </a:ext>
            </a:extLst>
          </p:cNvPr>
          <p:cNvSpPr>
            <a:spLocks noGrp="1"/>
          </p:cNvSpPr>
          <p:nvPr>
            <p:ph type="sldNum" sz="quarter" idx="12"/>
          </p:nvPr>
        </p:nvSpPr>
        <p:spPr/>
        <p:txBody>
          <a:bodyPr/>
          <a:lstStyle/>
          <a:p>
            <a:fld id="{EF026F98-229B-48B0-BECF-EA1F5459ACF1}" type="slidenum">
              <a:rPr lang="en-US" smtClean="0"/>
              <a:t>20</a:t>
            </a:fld>
            <a:endParaRPr lang="en-US" dirty="0"/>
          </a:p>
        </p:txBody>
      </p:sp>
    </p:spTree>
    <p:custDataLst>
      <p:tags r:id="rId1"/>
    </p:custDataLst>
    <p:extLst>
      <p:ext uri="{BB962C8B-B14F-4D97-AF65-F5344CB8AC3E}">
        <p14:creationId xmlns:p14="http://schemas.microsoft.com/office/powerpoint/2010/main" val="2331613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E1569-F6A2-4A47-B6C4-4E4C40244A10}"/>
              </a:ext>
            </a:extLst>
          </p:cNvPr>
          <p:cNvSpPr>
            <a:spLocks noGrp="1"/>
          </p:cNvSpPr>
          <p:nvPr>
            <p:ph type="title"/>
          </p:nvPr>
        </p:nvSpPr>
        <p:spPr>
          <a:xfrm>
            <a:off x="839788" y="2353962"/>
            <a:ext cx="3932237" cy="1600200"/>
          </a:xfrm>
        </p:spPr>
        <p:txBody>
          <a:bodyPr vert="horz" lIns="91440" tIns="45720" rIns="91440" bIns="45720" rtlCol="0" anchor="b">
            <a:noAutofit/>
          </a:bodyPr>
          <a:lstStyle/>
          <a:p>
            <a:r>
              <a:rPr lang="en-US" sz="3600" b="0" dirty="0"/>
              <a:t>What did you learn about source control?</a:t>
            </a:r>
          </a:p>
        </p:txBody>
      </p:sp>
      <p:sp>
        <p:nvSpPr>
          <p:cNvPr id="4" name="Slide Number Placeholder 3">
            <a:extLst>
              <a:ext uri="{FF2B5EF4-FFF2-40B4-BE49-F238E27FC236}">
                <a16:creationId xmlns:a16="http://schemas.microsoft.com/office/drawing/2014/main" id="{40E9B05F-3772-4872-A345-885739DE9B6F}"/>
              </a:ext>
            </a:extLst>
          </p:cNvPr>
          <p:cNvSpPr>
            <a:spLocks noGrp="1"/>
          </p:cNvSpPr>
          <p:nvPr>
            <p:ph type="sldNum" sz="quarter" idx="12"/>
          </p:nvPr>
        </p:nvSpPr>
        <p:spPr/>
        <p:txBody>
          <a:bodyPr/>
          <a:lstStyle/>
          <a:p>
            <a:fld id="{82640534-B2B5-4A62-BCD9-9076A5F4FB69}" type="slidenum">
              <a:rPr lang="en-US" smtClean="0"/>
              <a:pPr/>
              <a:t>21</a:t>
            </a:fld>
            <a:endParaRPr lang="en-US" dirty="0"/>
          </a:p>
        </p:txBody>
      </p:sp>
    </p:spTree>
    <p:custDataLst>
      <p:tags r:id="rId1"/>
    </p:custDataLst>
    <p:extLst>
      <p:ext uri="{BB962C8B-B14F-4D97-AF65-F5344CB8AC3E}">
        <p14:creationId xmlns:p14="http://schemas.microsoft.com/office/powerpoint/2010/main" val="3198305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2271465-1612-4A8A-91D3-4F933036FBB5}"/>
              </a:ext>
            </a:extLst>
          </p:cNvPr>
          <p:cNvSpPr>
            <a:spLocks noGrp="1"/>
          </p:cNvSpPr>
          <p:nvPr>
            <p:ph type="title"/>
          </p:nvPr>
        </p:nvSpPr>
        <p:spPr>
          <a:xfrm>
            <a:off x="839788" y="-737420"/>
            <a:ext cx="3932237" cy="737419"/>
          </a:xfrm>
        </p:spPr>
        <p:txBody>
          <a:bodyPr vert="horz" lIns="91440" tIns="45720" rIns="91440" bIns="45720" rtlCol="0" anchor="b">
            <a:noAutofit/>
          </a:bodyPr>
          <a:lstStyle/>
          <a:p>
            <a:r>
              <a:rPr lang="en-US" sz="2000" b="0" dirty="0"/>
              <a:t>What questions do you still have about source control?</a:t>
            </a:r>
          </a:p>
        </p:txBody>
      </p:sp>
      <p:sp>
        <p:nvSpPr>
          <p:cNvPr id="5" name="Text Placeholder 4">
            <a:extLst>
              <a:ext uri="{FF2B5EF4-FFF2-40B4-BE49-F238E27FC236}">
                <a16:creationId xmlns:a16="http://schemas.microsoft.com/office/drawing/2014/main" id="{086B45E3-C508-45F8-A816-F6CC9EE4B311}"/>
              </a:ext>
            </a:extLst>
          </p:cNvPr>
          <p:cNvSpPr>
            <a:spLocks noGrp="1"/>
          </p:cNvSpPr>
          <p:nvPr>
            <p:ph type="body" sz="half" idx="2"/>
          </p:nvPr>
        </p:nvSpPr>
        <p:spPr>
          <a:xfrm>
            <a:off x="839788" y="2323578"/>
            <a:ext cx="3622797" cy="3545410"/>
          </a:xfrm>
        </p:spPr>
        <p:txBody>
          <a:bodyPr/>
          <a:lstStyle/>
          <a:p>
            <a:r>
              <a:rPr lang="en-US" sz="3600" dirty="0"/>
              <a:t>Questions?</a:t>
            </a:r>
          </a:p>
        </p:txBody>
      </p:sp>
      <p:sp>
        <p:nvSpPr>
          <p:cNvPr id="2" name="Slide Number Placeholder 1">
            <a:extLst>
              <a:ext uri="{FF2B5EF4-FFF2-40B4-BE49-F238E27FC236}">
                <a16:creationId xmlns:a16="http://schemas.microsoft.com/office/drawing/2014/main" id="{141C3F12-B353-4EEF-BF3A-3F11C97B258A}"/>
              </a:ext>
            </a:extLst>
          </p:cNvPr>
          <p:cNvSpPr>
            <a:spLocks noGrp="1"/>
          </p:cNvSpPr>
          <p:nvPr>
            <p:ph type="sldNum" sz="quarter" idx="12"/>
          </p:nvPr>
        </p:nvSpPr>
        <p:spPr/>
        <p:txBody>
          <a:bodyPr/>
          <a:lstStyle/>
          <a:p>
            <a:fld id="{82640534-B2B5-4A62-BCD9-9076A5F4FB69}" type="slidenum">
              <a:rPr lang="en-US" smtClean="0"/>
              <a:pPr/>
              <a:t>22</a:t>
            </a:fld>
            <a:endParaRPr lang="en-US" dirty="0"/>
          </a:p>
        </p:txBody>
      </p:sp>
    </p:spTree>
    <p:custDataLst>
      <p:tags r:id="rId1"/>
    </p:custDataLst>
    <p:extLst>
      <p:ext uri="{BB962C8B-B14F-4D97-AF65-F5344CB8AC3E}">
        <p14:creationId xmlns:p14="http://schemas.microsoft.com/office/powerpoint/2010/main" val="95460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F56DA-FCDF-474E-8A02-FCA5F4E07ACF}"/>
              </a:ext>
            </a:extLst>
          </p:cNvPr>
          <p:cNvSpPr>
            <a:spLocks noGrp="1"/>
          </p:cNvSpPr>
          <p:nvPr>
            <p:ph type="title"/>
          </p:nvPr>
        </p:nvSpPr>
        <p:spPr>
          <a:xfrm>
            <a:off x="838200" y="238125"/>
            <a:ext cx="10515600" cy="702457"/>
          </a:xfrm>
        </p:spPr>
        <p:txBody>
          <a:bodyPr/>
          <a:lstStyle/>
          <a:p>
            <a:r>
              <a:rPr lang="en-US" dirty="0"/>
              <a:t>Key takeaways</a:t>
            </a:r>
          </a:p>
        </p:txBody>
      </p:sp>
      <p:sp>
        <p:nvSpPr>
          <p:cNvPr id="3" name="Content Placeholder 2">
            <a:extLst>
              <a:ext uri="{FF2B5EF4-FFF2-40B4-BE49-F238E27FC236}">
                <a16:creationId xmlns:a16="http://schemas.microsoft.com/office/drawing/2014/main" id="{D1F936BD-41C4-4E6E-AA0C-8118CB4A42C8}"/>
              </a:ext>
            </a:extLst>
          </p:cNvPr>
          <p:cNvSpPr>
            <a:spLocks noGrp="1"/>
          </p:cNvSpPr>
          <p:nvPr>
            <p:ph idx="1"/>
          </p:nvPr>
        </p:nvSpPr>
        <p:spPr>
          <a:xfrm>
            <a:off x="838200" y="1600200"/>
            <a:ext cx="10668000" cy="4318000"/>
          </a:xfrm>
        </p:spPr>
        <p:txBody>
          <a:bodyPr/>
          <a:lstStyle/>
          <a:p>
            <a:r>
              <a:rPr lang="en-US" sz="2400" dirty="0"/>
              <a:t>Source control keeps germs from spreading by stopping them at their source, before they can spread to other people.</a:t>
            </a:r>
          </a:p>
          <a:p>
            <a:r>
              <a:rPr lang="en-US" sz="2400" dirty="0"/>
              <a:t>Source control is an important tool to reduce the spread of COVID-19 and other respiratory infections, as well as other diseases.</a:t>
            </a:r>
          </a:p>
          <a:p>
            <a:r>
              <a:rPr lang="en-US" sz="2400" dirty="0"/>
              <a:t>For COVID-19, source control focuses on covering your nose and mouth with a mask to keep your respiratory droplets out of the air.</a:t>
            </a:r>
          </a:p>
          <a:p>
            <a:r>
              <a:rPr lang="en-US" sz="2400" dirty="0"/>
              <a:t>Most N95 respirators used in healthcare not only protect you from virus that your patient is breathing out, but also protect your patients and your colleagues from germs that you might be breathing out. </a:t>
            </a:r>
            <a:endParaRPr lang="en-US" dirty="0"/>
          </a:p>
        </p:txBody>
      </p:sp>
      <p:sp>
        <p:nvSpPr>
          <p:cNvPr id="4" name="Footer Placeholder 3">
            <a:extLst>
              <a:ext uri="{FF2B5EF4-FFF2-40B4-BE49-F238E27FC236}">
                <a16:creationId xmlns:a16="http://schemas.microsoft.com/office/drawing/2014/main" id="{CCABCEAD-84AD-4318-9168-FCE8CDBFC105}"/>
              </a:ext>
            </a:extLst>
          </p:cNvPr>
          <p:cNvSpPr>
            <a:spLocks noGrp="1"/>
          </p:cNvSpPr>
          <p:nvPr>
            <p:ph type="ftr" sz="quarter" idx="11"/>
          </p:nvPr>
        </p:nvSpPr>
        <p:spPr>
          <a:xfrm>
            <a:off x="4680857" y="6410780"/>
            <a:ext cx="6395357" cy="365125"/>
          </a:xfrm>
        </p:spPr>
        <p:txBody>
          <a:bodyPr/>
          <a:lstStyle/>
          <a:p>
            <a:r>
              <a:rPr lang="fr-FR" dirty="0"/>
              <a:t>Source Control</a:t>
            </a:r>
            <a:endParaRPr lang="en-US" dirty="0"/>
          </a:p>
        </p:txBody>
      </p:sp>
      <p:sp>
        <p:nvSpPr>
          <p:cNvPr id="5" name="Slide Number Placeholder 4">
            <a:extLst>
              <a:ext uri="{FF2B5EF4-FFF2-40B4-BE49-F238E27FC236}">
                <a16:creationId xmlns:a16="http://schemas.microsoft.com/office/drawing/2014/main" id="{412EBCB5-4EE5-4375-80EE-1EC2AB8CF2C6}"/>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23</a:t>
            </a:fld>
            <a:endParaRPr lang="en-US" dirty="0"/>
          </a:p>
        </p:txBody>
      </p:sp>
    </p:spTree>
    <p:custDataLst>
      <p:tags r:id="rId1"/>
    </p:custDataLst>
    <p:extLst>
      <p:ext uri="{BB962C8B-B14F-4D97-AF65-F5344CB8AC3E}">
        <p14:creationId xmlns:p14="http://schemas.microsoft.com/office/powerpoint/2010/main" val="2039647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16F7E-43C1-4DEE-BD57-8169CA87CD90}"/>
              </a:ext>
            </a:extLst>
          </p:cNvPr>
          <p:cNvSpPr>
            <a:spLocks noGrp="1"/>
          </p:cNvSpPr>
          <p:nvPr>
            <p:ph type="title"/>
          </p:nvPr>
        </p:nvSpPr>
        <p:spPr/>
        <p:txBody>
          <a:bodyPr/>
          <a:lstStyle/>
          <a:p>
            <a:r>
              <a:rPr lang="en-US" dirty="0"/>
              <a:t>Resources and Future Training sessions</a:t>
            </a:r>
          </a:p>
        </p:txBody>
      </p:sp>
      <p:sp>
        <p:nvSpPr>
          <p:cNvPr id="3" name="Content Placeholder 2">
            <a:extLst>
              <a:ext uri="{FF2B5EF4-FFF2-40B4-BE49-F238E27FC236}">
                <a16:creationId xmlns:a16="http://schemas.microsoft.com/office/drawing/2014/main" id="{BEB2705A-E3E4-4DD0-897C-625940A692B5}"/>
              </a:ext>
            </a:extLst>
          </p:cNvPr>
          <p:cNvSpPr>
            <a:spLocks noGrp="1"/>
          </p:cNvSpPr>
          <p:nvPr>
            <p:ph idx="1"/>
          </p:nvPr>
        </p:nvSpPr>
        <p:spPr/>
        <p:txBody>
          <a:bodyPr>
            <a:normAutofit fontScale="77500" lnSpcReduction="20000"/>
          </a:bodyPr>
          <a:lstStyle/>
          <a:p>
            <a:pPr marL="0" indent="0">
              <a:lnSpc>
                <a:spcPct val="110000"/>
              </a:lnSpc>
              <a:spcBef>
                <a:spcPts val="0"/>
              </a:spcBef>
              <a:buNone/>
            </a:pPr>
            <a:r>
              <a:rPr lang="en-US" sz="2700" dirty="0">
                <a:latin typeface="+mn-lt"/>
              </a:rPr>
              <a:t>Project Firstline on CDC: </a:t>
            </a:r>
          </a:p>
          <a:p>
            <a:pPr marL="0" indent="0">
              <a:lnSpc>
                <a:spcPct val="110000"/>
              </a:lnSpc>
              <a:spcBef>
                <a:spcPts val="0"/>
              </a:spcBef>
              <a:spcAft>
                <a:spcPts val="1200"/>
              </a:spcAft>
              <a:buNone/>
            </a:pPr>
            <a:r>
              <a:rPr lang="en-US" sz="2700" dirty="0">
                <a:latin typeface="+mn-lt"/>
                <a:hlinkClick r:id="rId4"/>
              </a:rPr>
              <a:t>https://www.cdc.gov/infection control/projectfirstline/index.html</a:t>
            </a:r>
            <a:endParaRPr lang="en-US" sz="2700" dirty="0">
              <a:latin typeface="+mn-lt"/>
            </a:endParaRPr>
          </a:p>
          <a:p>
            <a:pPr marL="0" indent="0">
              <a:lnSpc>
                <a:spcPct val="110000"/>
              </a:lnSpc>
              <a:spcBef>
                <a:spcPts val="0"/>
              </a:spcBef>
              <a:buNone/>
            </a:pPr>
            <a:r>
              <a:rPr lang="en-US" sz="2700" dirty="0">
                <a:latin typeface="+mn-lt"/>
              </a:rPr>
              <a:t>CDC’s Project Firstline on Facebook:</a:t>
            </a:r>
          </a:p>
          <a:p>
            <a:pPr marL="0" indent="0">
              <a:lnSpc>
                <a:spcPct val="110000"/>
              </a:lnSpc>
              <a:spcBef>
                <a:spcPts val="0"/>
              </a:spcBef>
              <a:spcAft>
                <a:spcPts val="1200"/>
              </a:spcAft>
              <a:buNone/>
            </a:pPr>
            <a:r>
              <a:rPr lang="en-US" sz="2700" dirty="0">
                <a:latin typeface="+mn-lt"/>
                <a:hlinkClick r:id="rId5"/>
              </a:rPr>
              <a:t>https://www.facebook.com/CDCProjectFirstline</a:t>
            </a:r>
            <a:r>
              <a:rPr lang="en-US" sz="2700" dirty="0">
                <a:latin typeface="+mn-lt"/>
              </a:rPr>
              <a:t> </a:t>
            </a:r>
          </a:p>
          <a:p>
            <a:pPr marL="0" indent="0">
              <a:lnSpc>
                <a:spcPct val="110000"/>
              </a:lnSpc>
              <a:spcBef>
                <a:spcPts val="0"/>
              </a:spcBef>
              <a:buNone/>
            </a:pPr>
            <a:r>
              <a:rPr lang="en-US" sz="2700" dirty="0">
                <a:latin typeface="+mn-lt"/>
              </a:rPr>
              <a:t>CDC’s Project Firstline on Twitter:</a:t>
            </a:r>
          </a:p>
          <a:p>
            <a:pPr marL="0" indent="0">
              <a:lnSpc>
                <a:spcPct val="110000"/>
              </a:lnSpc>
              <a:spcBef>
                <a:spcPts val="0"/>
              </a:spcBef>
              <a:spcAft>
                <a:spcPts val="1200"/>
              </a:spcAft>
              <a:buNone/>
            </a:pPr>
            <a:r>
              <a:rPr lang="en-US" sz="2700" dirty="0">
                <a:latin typeface="+mn-lt"/>
                <a:hlinkClick r:id="rId6"/>
              </a:rPr>
              <a:t>https://twitter.com/CDC_Firstline</a:t>
            </a:r>
            <a:endParaRPr lang="en-US" sz="2700" dirty="0">
              <a:latin typeface="+mn-lt"/>
            </a:endParaRPr>
          </a:p>
          <a:p>
            <a:pPr marL="0" indent="0">
              <a:lnSpc>
                <a:spcPct val="110000"/>
              </a:lnSpc>
              <a:spcBef>
                <a:spcPts val="0"/>
              </a:spcBef>
              <a:buNone/>
            </a:pPr>
            <a:r>
              <a:rPr lang="en-US" sz="2700" dirty="0">
                <a:latin typeface="+mn-lt"/>
              </a:rPr>
              <a:t>Project Firstline Inside Infection Control on YouTube:</a:t>
            </a:r>
          </a:p>
          <a:p>
            <a:pPr marL="0" indent="0">
              <a:lnSpc>
                <a:spcPct val="110000"/>
              </a:lnSpc>
              <a:spcBef>
                <a:spcPts val="0"/>
              </a:spcBef>
              <a:spcAft>
                <a:spcPts val="1200"/>
              </a:spcAft>
              <a:buNone/>
            </a:pPr>
            <a:r>
              <a:rPr lang="en-US" sz="2700" dirty="0">
                <a:latin typeface="+mn-lt"/>
                <a:hlinkClick r:id="rId7"/>
              </a:rPr>
              <a:t>https://www.youtube.com/playlist?list=PLvrp9iOILTQZQGtDnSDGViKDdRtIc13VX</a:t>
            </a:r>
            <a:r>
              <a:rPr lang="en-US" sz="2700" dirty="0">
                <a:latin typeface="+mn-lt"/>
              </a:rPr>
              <a:t> </a:t>
            </a:r>
          </a:p>
          <a:p>
            <a:pPr marL="0" indent="0">
              <a:lnSpc>
                <a:spcPct val="110000"/>
              </a:lnSpc>
              <a:spcBef>
                <a:spcPts val="0"/>
              </a:spcBef>
              <a:buNone/>
            </a:pPr>
            <a:r>
              <a:rPr lang="en-US" sz="2700" dirty="0">
                <a:latin typeface="+mn-lt"/>
              </a:rPr>
              <a:t>To sign up for Project Firstline e-mails, click here: </a:t>
            </a:r>
            <a:r>
              <a:rPr lang="en-US" sz="2700" dirty="0">
                <a:latin typeface="+mn-lt"/>
                <a:hlinkClick r:id="rId8"/>
              </a:rPr>
              <a:t>https://tools.cdc.gov/campaignproxyservice/subscriptions.aspx?topic_id=USCDC_2104</a:t>
            </a:r>
            <a:r>
              <a:rPr lang="en-US" sz="2700" dirty="0">
                <a:latin typeface="+mn-lt"/>
              </a:rPr>
              <a:t> </a:t>
            </a:r>
            <a:endParaRPr lang="en-US" sz="1100" dirty="0">
              <a:latin typeface="+mn-lt"/>
            </a:endParaRPr>
          </a:p>
        </p:txBody>
      </p:sp>
      <p:sp>
        <p:nvSpPr>
          <p:cNvPr id="7" name="Footer Placeholder 6">
            <a:extLst>
              <a:ext uri="{FF2B5EF4-FFF2-40B4-BE49-F238E27FC236}">
                <a16:creationId xmlns:a16="http://schemas.microsoft.com/office/drawing/2014/main" id="{A9DE9E60-A169-474C-AA93-A5786E3EF469}"/>
              </a:ext>
            </a:extLst>
          </p:cNvPr>
          <p:cNvSpPr>
            <a:spLocks noGrp="1"/>
          </p:cNvSpPr>
          <p:nvPr>
            <p:ph type="ftr" sz="quarter" idx="11"/>
          </p:nvPr>
        </p:nvSpPr>
        <p:spPr>
          <a:prstGeom prst="rect">
            <a:avLst/>
          </a:prstGeom>
        </p:spPr>
        <p:txBody>
          <a:bodyPr/>
          <a:lstStyle/>
          <a:p>
            <a:r>
              <a:rPr lang="en-US" dirty="0"/>
              <a:t>Source Control</a:t>
            </a:r>
          </a:p>
        </p:txBody>
      </p:sp>
      <p:sp>
        <p:nvSpPr>
          <p:cNvPr id="8" name="Slide Number Placeholder 7">
            <a:extLst>
              <a:ext uri="{FF2B5EF4-FFF2-40B4-BE49-F238E27FC236}">
                <a16:creationId xmlns:a16="http://schemas.microsoft.com/office/drawing/2014/main" id="{DC661A79-4C3E-4894-A251-B67B1C631636}"/>
              </a:ext>
            </a:extLst>
          </p:cNvPr>
          <p:cNvSpPr>
            <a:spLocks noGrp="1"/>
          </p:cNvSpPr>
          <p:nvPr>
            <p:ph type="sldNum" sz="quarter" idx="12"/>
          </p:nvPr>
        </p:nvSpPr>
        <p:spPr/>
        <p:txBody>
          <a:bodyPr/>
          <a:lstStyle/>
          <a:p>
            <a:fld id="{0921C750-0A2B-4FC2-9266-872E12118BE5}" type="slidenum">
              <a:rPr lang="en-US" smtClean="0"/>
              <a:t>24</a:t>
            </a:fld>
            <a:endParaRPr lang="en-US" dirty="0"/>
          </a:p>
        </p:txBody>
      </p:sp>
    </p:spTree>
    <p:custDataLst>
      <p:tags r:id="rId1"/>
    </p:custDataLst>
    <p:extLst>
      <p:ext uri="{BB962C8B-B14F-4D97-AF65-F5344CB8AC3E}">
        <p14:creationId xmlns:p14="http://schemas.microsoft.com/office/powerpoint/2010/main" val="1529350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581B2-323C-4893-9793-70F724013DA7}"/>
              </a:ext>
            </a:extLst>
          </p:cNvPr>
          <p:cNvSpPr>
            <a:spLocks noGrp="1"/>
          </p:cNvSpPr>
          <p:nvPr>
            <p:ph type="title"/>
          </p:nvPr>
        </p:nvSpPr>
        <p:spPr/>
        <p:txBody>
          <a:bodyPr>
            <a:normAutofit/>
          </a:bodyPr>
          <a:lstStyle/>
          <a:p>
            <a:r>
              <a:rPr lang="en-US" dirty="0"/>
              <a:t>Feedback Form</a:t>
            </a:r>
          </a:p>
        </p:txBody>
      </p:sp>
      <p:pic>
        <p:nvPicPr>
          <p:cNvPr id="8" name="Picture 7" descr="A Hispanic female healthcare worker is pictured with pink, blue, yellow and tan background. Picture includes title: Project Firstline is for You.">
            <a:extLst>
              <a:ext uri="{FF2B5EF4-FFF2-40B4-BE49-F238E27FC236}">
                <a16:creationId xmlns:a16="http://schemas.microsoft.com/office/drawing/2014/main" id="{0A1A8A9E-DBE4-4C94-B750-E002486B9B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9976" y="1317033"/>
            <a:ext cx="8072048" cy="4815678"/>
          </a:xfrm>
          <a:prstGeom prst="rect">
            <a:avLst/>
          </a:prstGeom>
          <a:effectLst>
            <a:glow rad="63500">
              <a:schemeClr val="bg1">
                <a:alpha val="7000"/>
              </a:schemeClr>
            </a:glow>
            <a:softEdge rad="635000"/>
          </a:effectLst>
        </p:spPr>
      </p:pic>
      <p:sp>
        <p:nvSpPr>
          <p:cNvPr id="3" name="Footer Placeholder 2">
            <a:extLst>
              <a:ext uri="{FF2B5EF4-FFF2-40B4-BE49-F238E27FC236}">
                <a16:creationId xmlns:a16="http://schemas.microsoft.com/office/drawing/2014/main" id="{488E9407-875C-4477-8F32-A1C324067D4F}"/>
              </a:ext>
            </a:extLst>
          </p:cNvPr>
          <p:cNvSpPr>
            <a:spLocks noGrp="1"/>
          </p:cNvSpPr>
          <p:nvPr>
            <p:ph type="ftr" sz="quarter" idx="11"/>
          </p:nvPr>
        </p:nvSpPr>
        <p:spPr/>
        <p:txBody>
          <a:bodyPr/>
          <a:lstStyle/>
          <a:p>
            <a:r>
              <a:rPr lang="en-US" dirty="0"/>
              <a:t>Source Control</a:t>
            </a:r>
          </a:p>
        </p:txBody>
      </p:sp>
      <p:sp>
        <p:nvSpPr>
          <p:cNvPr id="4" name="Slide Number Placeholder 3">
            <a:extLst>
              <a:ext uri="{FF2B5EF4-FFF2-40B4-BE49-F238E27FC236}">
                <a16:creationId xmlns:a16="http://schemas.microsoft.com/office/drawing/2014/main" id="{6ED11B25-DF7A-4A12-84C4-AD546CFFFA91}"/>
              </a:ext>
            </a:extLst>
          </p:cNvPr>
          <p:cNvSpPr>
            <a:spLocks noGrp="1"/>
          </p:cNvSpPr>
          <p:nvPr>
            <p:ph type="sldNum" sz="quarter" idx="12"/>
          </p:nvPr>
        </p:nvSpPr>
        <p:spPr/>
        <p:txBody>
          <a:bodyPr/>
          <a:lstStyle/>
          <a:p>
            <a:fld id="{0921C750-0A2B-4FC2-9266-872E12118BE5}" type="slidenum">
              <a:rPr lang="en-US" smtClean="0"/>
              <a:pPr/>
              <a:t>25</a:t>
            </a:fld>
            <a:endParaRPr lang="en-US" dirty="0"/>
          </a:p>
        </p:txBody>
      </p:sp>
    </p:spTree>
    <p:custDataLst>
      <p:tags r:id="rId1"/>
    </p:custDataLst>
    <p:extLst>
      <p:ext uri="{BB962C8B-B14F-4D97-AF65-F5344CB8AC3E}">
        <p14:creationId xmlns:p14="http://schemas.microsoft.com/office/powerpoint/2010/main" val="29279687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PFL Power Surge">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0070C0"/>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B5F485B01A3A34F891D43205E7DAD81" ma:contentTypeVersion="8" ma:contentTypeDescription="Create a new document." ma:contentTypeScope="" ma:versionID="d8b99d4cb00ce87dd688e51ea032a392">
  <xsd:schema xmlns:xsd="http://www.w3.org/2001/XMLSchema" xmlns:xs="http://www.w3.org/2001/XMLSchema" xmlns:p="http://schemas.microsoft.com/office/2006/metadata/properties" xmlns:ns2="5235e465-a1b6-4e23-bde6-ae74580a0b42" xmlns:ns3="ce605838-ffbc-4e91-a64d-a402b5800cef" targetNamespace="http://schemas.microsoft.com/office/2006/metadata/properties" ma:root="true" ma:fieldsID="ca7cda75292cc033b008f622b03fadad" ns2:_="" ns3:_="">
    <xsd:import namespace="5235e465-a1b6-4e23-bde6-ae74580a0b42"/>
    <xsd:import namespace="ce605838-ffbc-4e91-a64d-a402b5800cef"/>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35e465-a1b6-4e23-bde6-ae74580a0b4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e605838-ffbc-4e91-a64d-a402b5800ce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5235e465-a1b6-4e23-bde6-ae74580a0b42">MQJEE5KTM3DE-395609987-144</_dlc_DocId>
    <_dlc_DocIdUrl xmlns="5235e465-a1b6-4e23-bde6-ae74580a0b42">
      <Url>https://cdcpartners.sharepoint.com/sites/NCEZID/DHQP/NHCIPCTrainingCollab/_layouts/15/DocIdRedir.aspx?ID=MQJEE5KTM3DE-395609987-144</Url>
      <Description>MQJEE5KTM3DE-395609987-144</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DAB6F409-483E-436B-A1C3-D7F4D1049AF3}">
  <ds:schemaRefs>
    <ds:schemaRef ds:uri="http://schemas.microsoft.com/sharepoint/v3/contenttype/forms"/>
  </ds:schemaRefs>
</ds:datastoreItem>
</file>

<file path=customXml/itemProps2.xml><?xml version="1.0" encoding="utf-8"?>
<ds:datastoreItem xmlns:ds="http://schemas.openxmlformats.org/officeDocument/2006/customXml" ds:itemID="{27FBB4CC-C23F-42A9-A347-EC253BA3A686}"/>
</file>

<file path=customXml/itemProps3.xml><?xml version="1.0" encoding="utf-8"?>
<ds:datastoreItem xmlns:ds="http://schemas.openxmlformats.org/officeDocument/2006/customXml" ds:itemID="{F06DFC02-2B9A-4F64-81FB-57754A28D368}">
  <ds:schemaRefs>
    <ds:schemaRef ds:uri="http://www.w3.org/XML/1998/namespace"/>
    <ds:schemaRef ds:uri="http://schemas.microsoft.com/office/infopath/2007/PartnerControls"/>
    <ds:schemaRef ds:uri="http://purl.org/dc/dcmitype/"/>
    <ds:schemaRef ds:uri="http://purl.org/dc/elements/1.1/"/>
    <ds:schemaRef ds:uri="http://schemas.microsoft.com/office/2006/metadata/properties"/>
    <ds:schemaRef ds:uri="http://schemas.openxmlformats.org/package/2006/metadata/core-properties"/>
    <ds:schemaRef ds:uri="http://schemas.microsoft.com/office/2006/documentManagement/types"/>
    <ds:schemaRef ds:uri="http://purl.org/dc/terms/"/>
    <ds:schemaRef ds:uri="cc8a450b-1a11-4e56-adcc-c88acab015c1"/>
    <ds:schemaRef ds:uri="7c162c85-2e33-4418-8d6a-3c9ae40ca8a5"/>
  </ds:schemaRefs>
</ds:datastoreItem>
</file>

<file path=customXml/itemProps4.xml><?xml version="1.0" encoding="utf-8"?>
<ds:datastoreItem xmlns:ds="http://schemas.openxmlformats.org/officeDocument/2006/customXml" ds:itemID="{31184521-268F-460E-807A-493538844A2A}"/>
</file>

<file path=docProps/app.xml><?xml version="1.0" encoding="utf-8"?>
<Properties xmlns="http://schemas.openxmlformats.org/officeDocument/2006/extended-properties" xmlns:vt="http://schemas.openxmlformats.org/officeDocument/2006/docPropsVTypes">
  <Template>13780_PFL_PPT_template_CenturyGothic_3-5-21_FINALA</Template>
  <TotalTime>7189</TotalTime>
  <Words>4402</Words>
  <Application>Microsoft Office PowerPoint</Application>
  <PresentationFormat>Widescreen</PresentationFormat>
  <Paragraphs>381</Paragraphs>
  <Slides>25</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Wingdings</vt:lpstr>
      <vt:lpstr>Calibri</vt:lpstr>
      <vt:lpstr>Courier New</vt:lpstr>
      <vt:lpstr>Arial</vt:lpstr>
      <vt:lpstr>Century Gothic</vt:lpstr>
      <vt:lpstr>Symbol</vt:lpstr>
      <vt:lpstr>Times New Roman</vt:lpstr>
      <vt:lpstr>13780_PFL_PPT_template_Avenir_2-26-21_DRAFT</vt:lpstr>
      <vt:lpstr>Topic 13:  Source control</vt:lpstr>
      <vt:lpstr>Agenda</vt:lpstr>
      <vt:lpstr>Learning Objectives</vt:lpstr>
      <vt:lpstr>INTRODUCTIONS</vt:lpstr>
      <vt:lpstr>what is source control? </vt:lpstr>
      <vt:lpstr>Definition</vt:lpstr>
      <vt:lpstr>What are some other examples of source control in healthcare?</vt:lpstr>
      <vt:lpstr>Why is source control important?</vt:lpstr>
      <vt:lpstr>Video - Inside Infection Control: What is Source Control? Episode 23</vt:lpstr>
      <vt:lpstr>What did we learn about source control? </vt:lpstr>
      <vt:lpstr>Source control for COVID-19</vt:lpstr>
      <vt:lpstr>we don’t always know who’s infected with SARS-Cov-2  </vt:lpstr>
      <vt:lpstr>Masking for source control </vt:lpstr>
      <vt:lpstr>How can masks stop germs at the source?</vt:lpstr>
      <vt:lpstr>Respiratory droplets</vt:lpstr>
      <vt:lpstr>Source control tips: Masks </vt:lpstr>
      <vt:lpstr>Source control tips: N95s </vt:lpstr>
      <vt:lpstr>Breakout Groups</vt:lpstr>
      <vt:lpstr>report out</vt:lpstr>
      <vt:lpstr>Reflection</vt:lpstr>
      <vt:lpstr>What did you learn about source control?</vt:lpstr>
      <vt:lpstr>What questions do you still have about source control?</vt:lpstr>
      <vt:lpstr>Key takeaways</vt:lpstr>
      <vt:lpstr>Resources and Future Training sessions</vt:lpstr>
      <vt:lpstr>Feedback 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13: Source Control</dc:title>
  <dc:subject>Source Control for COVID-19</dc:subject>
  <dc:creator>Centers for Disease Control and Prevention (CDC)</dc:creator>
  <cp:keywords>CDC, Project Firstline, Infection Control Training, COVID-19, Infection Control, Source Control</cp:keywords>
  <cp:lastModifiedBy>Ortiz, Madeleine (CDC/DDID/NCEZID/DHQP) (CTR)</cp:lastModifiedBy>
  <cp:revision>217</cp:revision>
  <dcterms:created xsi:type="dcterms:W3CDTF">2021-03-09T12:45:04Z</dcterms:created>
  <dcterms:modified xsi:type="dcterms:W3CDTF">2021-09-16T20:29:37Z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2021-09-16T20:29:35Z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0cd1d601-4a42-43ac-9c93-18cee3819452</vt:lpwstr>
  </property>
  <property fmtid="{D5CDD505-2E9C-101B-9397-08002B2CF9AE}" pid="8" name="MSIP_Label_8af03ff0-41c5-4c41-b55e-fabb8fae94be_ContentBits">
    <vt:lpwstr>0</vt:lpwstr>
  </property>
  <property fmtid="{D5CDD505-2E9C-101B-9397-08002B2CF9AE}" pid="9" name="ContentTypeId">
    <vt:lpwstr>0x0101009B5F485B01A3A34F891D43205E7DAD81</vt:lpwstr>
  </property>
  <property fmtid="{D5CDD505-2E9C-101B-9397-08002B2CF9AE}" pid="10" name="_dlc_DocIdItemGuid">
    <vt:lpwstr>b841865a-933b-42e5-ac8c-a6175677081f</vt:lpwstr>
  </property>
</Properties>
</file>