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22.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8.xml" ContentType="application/vnd.openxmlformats-officedocument.presentationml.notesSlide+xml"/>
  <Override PartName="/ppt/notesSlides/notesSlide18.xml" ContentType="application/vnd.openxmlformats-officedocument.presentationml.notesSlid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4.xml" ContentType="application/vnd.openxmlformats-officedocument.presentationml.tag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20.xml" ContentType="application/vnd.openxmlformats-officedocument.presentationml.tags+xml"/>
  <Override PartName="/ppt/tags/tag12.xml" ContentType="application/vnd.openxmlformats-officedocument.presentationml.tags+xml"/>
  <Override PartName="/docProps/custom.xml" ContentType="application/vnd.openxmlformats-officedocument.custom-properties+xml"/>
  <Override PartName="/ppt/tags/tag13.xml" ContentType="application/vnd.openxmlformats-officedocument.presentationml.tags+xml"/>
  <Override PartName="/ppt/tags/tag1.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15.xml" ContentType="application/vnd.openxmlformats-officedocument.presentationml.tags+xml"/>
  <Override PartName="/ppt/tags/tag3.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ppt/tags/tag11.xml" ContentType="application/vnd.openxmlformats-officedocument.presentationml.tags+xml"/>
  <Override PartName="/ppt/tags/tag5.xml" ContentType="application/vnd.openxmlformats-officedocument.presentationml.tags+xml"/>
  <Override PartName="/ppt/tags/tag10.xml" ContentType="application/vnd.openxmlformats-officedocument.presentationml.tags+xml"/>
  <Override PartName="/ppt/tags/tag6.xml" ContentType="application/vnd.openxmlformats-officedocument.presentationml.tags+xml"/>
  <Override PartName="/docProps/app.xml" ContentType="application/vnd.openxmlformats-officedocument.extended-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3" r:id="rId4"/>
  </p:sldMasterIdLst>
  <p:notesMasterIdLst>
    <p:notesMasterId r:id="rId24"/>
  </p:notesMasterIdLst>
  <p:handoutMasterIdLst>
    <p:handoutMasterId r:id="rId25"/>
  </p:handoutMasterIdLst>
  <p:sldIdLst>
    <p:sldId id="316" r:id="rId5"/>
    <p:sldId id="257" r:id="rId6"/>
    <p:sldId id="293" r:id="rId7"/>
    <p:sldId id="295" r:id="rId8"/>
    <p:sldId id="275" r:id="rId9"/>
    <p:sldId id="259" r:id="rId10"/>
    <p:sldId id="325" r:id="rId11"/>
    <p:sldId id="260" r:id="rId12"/>
    <p:sldId id="296" r:id="rId13"/>
    <p:sldId id="344" r:id="rId14"/>
    <p:sldId id="331" r:id="rId15"/>
    <p:sldId id="329" r:id="rId16"/>
    <p:sldId id="339" r:id="rId17"/>
    <p:sldId id="338" r:id="rId18"/>
    <p:sldId id="345" r:id="rId19"/>
    <p:sldId id="334" r:id="rId20"/>
    <p:sldId id="342" r:id="rId21"/>
    <p:sldId id="290" r:id="rId22"/>
    <p:sldId id="266" r:id="rId23"/>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Wilson, Linda" initials="WL" lastIdx="4" clrIdx="6">
    <p:extLst>
      <p:ext uri="{19B8F6BF-5375-455C-9EA6-DF929625EA0E}">
        <p15:presenceInfo xmlns:p15="http://schemas.microsoft.com/office/powerpoint/2012/main" userId="S::ljwilson@rti.org::134f9502-648d-4a09-bdc5-589689a2e14a" providerId="AD"/>
      </p:ext>
    </p:extLst>
  </p:cmAuthor>
  <p:cmAuthor id="1" name="Stadd, Jessie" initials="SJ" lastIdx="16" clrIdx="0">
    <p:extLst>
      <p:ext uri="{19B8F6BF-5375-455C-9EA6-DF929625EA0E}">
        <p15:presenceInfo xmlns:p15="http://schemas.microsoft.com/office/powerpoint/2012/main" userId="S::jstadd@rti.org::44a9573f-fddc-4716-bc25-9dc365c6924d" providerId="AD"/>
      </p:ext>
    </p:extLst>
  </p:cmAuthor>
  <p:cmAuthor id="8" name="Cox, Kendra (CDC/DDID/NCEZID/DHQP)" initials="CK(" lastIdx="7" clrIdx="7">
    <p:extLst>
      <p:ext uri="{19B8F6BF-5375-455C-9EA6-DF929625EA0E}">
        <p15:presenceInfo xmlns:p15="http://schemas.microsoft.com/office/powerpoint/2012/main" userId="S::gfx4@cdc.gov::3112a3a8-8cbb-4d5b-96ee-72aa1ab53303" providerId="AD"/>
      </p:ext>
    </p:extLst>
  </p:cmAuthor>
  <p:cmAuthor id="2" name="Julie Shogren" initials="JS" lastIdx="18" clrIdx="1">
    <p:extLst>
      <p:ext uri="{19B8F6BF-5375-455C-9EA6-DF929625EA0E}">
        <p15:presenceInfo xmlns:p15="http://schemas.microsoft.com/office/powerpoint/2012/main" userId="S::jshogren@rti.org::b8ac11d4-25b8-47fb-add8-e9c5ea412aae" providerId="AD"/>
      </p:ext>
    </p:extLst>
  </p:cmAuthor>
  <p:cmAuthor id="9" name="Yates, Kirsten M. (CDC/DDID/NCEZID/DHQP) (CTR)" initials="Y(" lastIdx="5" clrIdx="8">
    <p:extLst>
      <p:ext uri="{19B8F6BF-5375-455C-9EA6-DF929625EA0E}">
        <p15:presenceInfo xmlns:p15="http://schemas.microsoft.com/office/powerpoint/2012/main" userId="S::vrx6@cdc.gov::3a8cfc38-f48f-4f28-85d9-0952e21c9697" providerId="AD"/>
      </p:ext>
    </p:extLst>
  </p:cmAuthor>
  <p:cmAuthor id="3" name="Linda Wilson" initials="LW" lastIdx="23" clrIdx="2">
    <p:extLst>
      <p:ext uri="{19B8F6BF-5375-455C-9EA6-DF929625EA0E}">
        <p15:presenceInfo xmlns:p15="http://schemas.microsoft.com/office/powerpoint/2012/main" userId="Linda Wilson" providerId="None"/>
      </p:ext>
    </p:extLst>
  </p:cmAuthor>
  <p:cmAuthor id="10" name="McClune, Elizabeth (CDC/DDID/NCEZID/DHQP)" initials="M(" lastIdx="1" clrIdx="9">
    <p:extLst>
      <p:ext uri="{19B8F6BF-5375-455C-9EA6-DF929625EA0E}">
        <p15:presenceInfo xmlns:p15="http://schemas.microsoft.com/office/powerpoint/2012/main" userId="S::ymt0@cdc.gov::89a56032-bfa1-45d3-a5da-415b81a9e75f" providerId="AD"/>
      </p:ext>
    </p:extLst>
  </p:cmAuthor>
  <p:cmAuthor id="4" name="Wisniewski, Robin" initials="WR" lastIdx="1" clrIdx="3">
    <p:extLst>
      <p:ext uri="{19B8F6BF-5375-455C-9EA6-DF929625EA0E}">
        <p15:presenceInfo xmlns:p15="http://schemas.microsoft.com/office/powerpoint/2012/main" userId="S::rwisniewski@rti.org::14ea64dd-af0c-477c-bfcb-203300eef60e" providerId="AD"/>
      </p:ext>
    </p:extLst>
  </p:cmAuthor>
  <p:cmAuthor id="11" name="Justin Faerber" initials="JF" lastIdx="2" clrIdx="10">
    <p:extLst>
      <p:ext uri="{19B8F6BF-5375-455C-9EA6-DF929625EA0E}">
        <p15:presenceInfo xmlns:p15="http://schemas.microsoft.com/office/powerpoint/2012/main" userId="Justin Faerber" providerId="None"/>
      </p:ext>
    </p:extLst>
  </p:cmAuthor>
  <p:cmAuthor id="5" name="Rasmussen Foster, Laura" initials="RFL" lastIdx="26" clrIdx="4">
    <p:extLst>
      <p:ext uri="{19B8F6BF-5375-455C-9EA6-DF929625EA0E}">
        <p15:presenceInfo xmlns:p15="http://schemas.microsoft.com/office/powerpoint/2012/main" userId="S::lrasmussen@rti.org::5ad58509-b95f-4bf5-82b0-3432a84b06de" providerId="AD"/>
      </p:ext>
    </p:extLst>
  </p:cmAuthor>
  <p:cmAuthor id="6" name="Aiken, Merrie" initials="AM" lastIdx="22" clrIdx="5">
    <p:extLst>
      <p:ext uri="{19B8F6BF-5375-455C-9EA6-DF929625EA0E}">
        <p15:presenceInfo xmlns:p15="http://schemas.microsoft.com/office/powerpoint/2012/main" userId="S::maiken@rti.org::2e0e472c-16bf-43d7-9edd-cd3f38cba0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19C"/>
    <a:srgbClr val="F2F2F2"/>
    <a:srgbClr val="7D4578"/>
    <a:srgbClr val="2F5597"/>
    <a:srgbClr val="D953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4" autoAdjust="0"/>
    <p:restoredTop sz="44804" autoAdjust="0"/>
  </p:normalViewPr>
  <p:slideViewPr>
    <p:cSldViewPr snapToGrid="0">
      <p:cViewPr varScale="1">
        <p:scale>
          <a:sx n="28" d="100"/>
          <a:sy n="28" d="100"/>
        </p:scale>
        <p:origin x="1388" y="24"/>
      </p:cViewPr>
      <p:guideLst/>
    </p:cSldViewPr>
  </p:slideViewPr>
  <p:outlineViewPr>
    <p:cViewPr>
      <p:scale>
        <a:sx n="33" d="100"/>
        <a:sy n="33" d="100"/>
      </p:scale>
      <p:origin x="0" y="-3810"/>
    </p:cViewPr>
  </p:outlineViewPr>
  <p:notesTextViewPr>
    <p:cViewPr>
      <p:scale>
        <a:sx n="100" d="100"/>
        <a:sy n="100" d="100"/>
      </p:scale>
      <p:origin x="0" y="0"/>
    </p:cViewPr>
  </p:notesTextViewPr>
  <p:sorterViewPr>
    <p:cViewPr>
      <p:scale>
        <a:sx n="100" d="100"/>
        <a:sy n="100" d="100"/>
      </p:scale>
      <p:origin x="0" y="-886"/>
    </p:cViewPr>
  </p:sorterViewPr>
  <p:notesViewPr>
    <p:cSldViewPr snapToGrid="0" showGuides="1">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7F1989-5C90-41CB-99A2-1404CFE313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8E50D08-6908-41B4-B325-A1FAB0E859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707453-31FE-4F55-86FA-D76DC1B18E3F}" type="datetimeFigureOut">
              <a:rPr lang="en-US" smtClean="0"/>
              <a:t>9/16/2021</a:t>
            </a:fld>
            <a:endParaRPr lang="en-US" dirty="0"/>
          </a:p>
        </p:txBody>
      </p:sp>
      <p:sp>
        <p:nvSpPr>
          <p:cNvPr id="4" name="Footer Placeholder 3">
            <a:extLst>
              <a:ext uri="{FF2B5EF4-FFF2-40B4-BE49-F238E27FC236}">
                <a16:creationId xmlns:a16="http://schemas.microsoft.com/office/drawing/2014/main" id="{315DCC0C-3BF8-401D-9958-D12ADAA9C2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964844C-DB95-4D5C-8F52-8DC17C9EAE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0BDAC5-CD3F-4439-B579-C2F2038AFF08}" type="slidenum">
              <a:rPr lang="en-US" smtClean="0"/>
              <a:t>‹#›</a:t>
            </a:fld>
            <a:endParaRPr lang="en-US" dirty="0"/>
          </a:p>
        </p:txBody>
      </p:sp>
    </p:spTree>
    <p:extLst>
      <p:ext uri="{BB962C8B-B14F-4D97-AF65-F5344CB8AC3E}">
        <p14:creationId xmlns:p14="http://schemas.microsoft.com/office/powerpoint/2010/main" val="4086741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CDA2ED-0422-4582-B371-29C5C1E3C9ED}" type="datetimeFigureOut">
              <a:rPr lang="en-US" smtClean="0"/>
              <a:t>9/16/2021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E97AA-F9A2-4B4F-BFD3-2E693337D65B}" type="slidenum">
              <a:rPr lang="en-US" smtClean="0"/>
              <a:t>‹#›</a:t>
            </a:fld>
            <a:endParaRPr lang="en-US" dirty="0"/>
          </a:p>
        </p:txBody>
      </p:sp>
    </p:spTree>
    <p:extLst>
      <p:ext uri="{BB962C8B-B14F-4D97-AF65-F5344CB8AC3E}">
        <p14:creationId xmlns:p14="http://schemas.microsoft.com/office/powerpoint/2010/main" val="376856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infectioncontrol/projectfirstline/videos/EP13-Respirator-LowRes.mp4"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youtube.com/watch?v=Cwf9tM8Tguk&amp;list=PLvrp9iOILTQZQGtDnSDGViKDdRtIc13VX&amp;index=14"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infectioncontrol/projectfirstline/videos/EP14-N95-LowRes.mp4"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youtube.com/watch?v=bQ8zZ31LLOw&amp;list=PLvrp9iOILTQZQGtDnSDGViKDdRtIc13VX&amp;index=16" TargetMode="External"/><Relationship Id="rId5" Type="http://schemas.openxmlformats.org/officeDocument/2006/relationships/hyperlink" Target="https://www.cdc.gov/infectioncontrol/projectfirstline/videos/Ep15-Seal-LoRes.mp4" TargetMode="External"/><Relationship Id="rId4" Type="http://schemas.openxmlformats.org/officeDocument/2006/relationships/hyperlink" Target="https://www.youtube.com/watch?v=_0koFmL-h9E&amp;list=PLvrp9iOILTQZQGtDnSDGViKDdRtIc13VX&amp;index=15"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mailto:ProjectFirstline@cdc.gov"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log in and get settled. </a:t>
            </a:r>
          </a:p>
        </p:txBody>
      </p:sp>
      <p:sp>
        <p:nvSpPr>
          <p:cNvPr id="4" name="Slide Number Placeholder 3"/>
          <p:cNvSpPr>
            <a:spLocks noGrp="1"/>
          </p:cNvSpPr>
          <p:nvPr>
            <p:ph type="sldNum" sz="quarter" idx="5"/>
          </p:nvPr>
        </p:nvSpPr>
        <p:spPr/>
        <p:txBody>
          <a:bodyPr/>
          <a:lstStyle/>
          <a:p>
            <a:fld id="{553E97AA-F9A2-4B4F-BFD3-2E693337D65B}" type="slidenum">
              <a:rPr lang="en-US" smtClean="0"/>
              <a:t>1</a:t>
            </a:fld>
            <a:endParaRPr lang="en-US" dirty="0"/>
          </a:p>
        </p:txBody>
      </p:sp>
    </p:spTree>
    <p:extLst>
      <p:ext uri="{BB962C8B-B14F-4D97-AF65-F5344CB8AC3E}">
        <p14:creationId xmlns:p14="http://schemas.microsoft.com/office/powerpoint/2010/main" val="1165383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the group and add a greeting to the chat box.</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this session is part of an ongoing series, you may choose to say “welcome back,” “thank you for joining us again,” etc.</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Announce housekeeping notes, either orally or via chat. </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needed, provide additional notes specific to the platform you’re using (e.g., how to “raise your hand,” how to post questions).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Provide an overview of the agenda.</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Adapt this section of the session as needed: for instance, you may choose to spend additional time on introductions if there are new faces or if participants do not know each other.</a:t>
            </a:r>
          </a:p>
          <a:p>
            <a:pPr marL="342900" marR="0" lvl="0" indent="-342900">
              <a:lnSpc>
                <a:spcPct val="107000"/>
              </a:lnSpc>
              <a:spcBef>
                <a:spcPts val="0"/>
              </a:spcBef>
              <a:spcAft>
                <a:spcPts val="800"/>
              </a:spcAft>
              <a:buFont typeface="Symbol" panose="05050102010706020507" pitchFamily="18"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to Project Firstline. Over the next hour, we’ll explore respirators, especially one type that’s commonly used in healthcare, the N95. Please keep your videos on, to the extent possible, and keep your microphone muted when you are not contributing to the discussion. It’s great to see you all here today!</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“Today we’ll talk about the job of a respirator and about topics that are specific to N95s, including their special role in infection control in healthcare, and how to perform a user seal check.”</a:t>
            </a:r>
          </a:p>
        </p:txBody>
      </p:sp>
      <p:sp>
        <p:nvSpPr>
          <p:cNvPr id="4" name="Slide Number Placeholder 3"/>
          <p:cNvSpPr>
            <a:spLocks noGrp="1"/>
          </p:cNvSpPr>
          <p:nvPr>
            <p:ph type="sldNum" sz="quarter" idx="5"/>
          </p:nvPr>
        </p:nvSpPr>
        <p:spPr/>
        <p:txBody>
          <a:bodyPr/>
          <a:lstStyle/>
          <a:p>
            <a:fld id="{553E97AA-F9A2-4B4F-BFD3-2E693337D65B}" type="slidenum">
              <a:rPr lang="en-US" smtClean="0"/>
              <a:t>2</a:t>
            </a:fld>
            <a:endParaRPr lang="en-US" dirty="0"/>
          </a:p>
        </p:txBody>
      </p:sp>
    </p:spTree>
    <p:extLst>
      <p:ext uri="{BB962C8B-B14F-4D97-AF65-F5344CB8AC3E}">
        <p14:creationId xmlns:p14="http://schemas.microsoft.com/office/powerpoint/2010/main" val="2258088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Provide an overview of the session’s learning objectives.</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a:lnSpc>
                <a:spcPct val="107000"/>
              </a:lnSpc>
              <a:spcAft>
                <a:spcPts val="800"/>
              </a:spcAft>
            </a:pPr>
            <a:r>
              <a:rPr lang="en-US" sz="1800" dirty="0">
                <a:effectLst/>
                <a:latin typeface="Calibri"/>
                <a:ea typeface="Calibri" panose="020F0502020204030204" pitchFamily="34" charset="0"/>
                <a:cs typeface="Calibri"/>
              </a:rPr>
              <a:t>“Here is what we expect to learn today. By the end of today’s training, you will be able to describe the job of a respirator and important aspects of the N95 respirator – including </a:t>
            </a:r>
            <a:r>
              <a:rPr lang="en-US" sz="1800" dirty="0">
                <a:latin typeface="Calibri"/>
                <a:ea typeface="Calibri" panose="020F0502020204030204" pitchFamily="34" charset="0"/>
                <a:cs typeface="Calibri"/>
              </a:rPr>
              <a:t>one way to </a:t>
            </a:r>
            <a:r>
              <a:rPr lang="en-US" sz="1800" dirty="0">
                <a:effectLst/>
                <a:latin typeface="Calibri"/>
                <a:ea typeface="Calibri" panose="020F0502020204030204" pitchFamily="34" charset="0"/>
                <a:cs typeface="Calibri"/>
              </a:rPr>
              <a:t>make sure you have a good seal when you wear one.”</a:t>
            </a:r>
            <a:r>
              <a:rPr lang="en-US" sz="1800" dirty="0">
                <a:latin typeface="Calibri"/>
                <a:ea typeface="Calibri" panose="020F0502020204030204" pitchFamily="34" charset="0"/>
                <a:cs typeface="Calibri"/>
              </a:rPr>
              <a:t> </a:t>
            </a:r>
            <a:endParaRPr lang="en-US" sz="1800" dirty="0">
              <a:effectLst/>
              <a:latin typeface="Calibri"/>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553E97AA-F9A2-4B4F-BFD3-2E693337D65B}" type="slidenum">
              <a:rPr lang="en-US" smtClean="0"/>
              <a:t>3</a:t>
            </a:fld>
            <a:endParaRPr lang="en-US" dirty="0"/>
          </a:p>
        </p:txBody>
      </p:sp>
    </p:spTree>
    <p:extLst>
      <p:ext uri="{BB962C8B-B14F-4D97-AF65-F5344CB8AC3E}">
        <p14:creationId xmlns:p14="http://schemas.microsoft.com/office/powerpoint/2010/main" val="2276468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This question will give you a better understanding of your participants’ backgrounds, experience, and level of knowledge.</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you know that your audience is unlikely to be familiar with respirators, you may wish to preface </a:t>
            </a:r>
            <a:r>
              <a:rPr lang="haw-US" sz="1100" dirty="0">
                <a:effectLst/>
                <a:latin typeface="Calibri" panose="020F0502020204030204" pitchFamily="34" charset="0"/>
                <a:ea typeface="Calibri" panose="020F0502020204030204" pitchFamily="34" charset="0"/>
                <a:cs typeface="Times New Roman" panose="02020603050405020304" pitchFamily="18" charset="0"/>
              </a:rPr>
              <a:t>the </a:t>
            </a:r>
            <a:r>
              <a:rPr lang="en-US" sz="1100" dirty="0">
                <a:effectLst/>
                <a:latin typeface="Calibri" panose="020F0502020204030204" pitchFamily="34" charset="0"/>
                <a:ea typeface="Calibri" panose="020F0502020204030204" pitchFamily="34" charset="0"/>
                <a:cs typeface="Times New Roman" panose="02020603050405020304" pitchFamily="18" charset="0"/>
              </a:rPr>
              <a:t>question with the assurance that it’s okay to answer, “I don’t know</a:t>
            </a:r>
            <a:r>
              <a:rPr lang="haw-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Tailor your slide delivery for the virtual format and platform, and the number of participants:</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wish to call on participants individually.</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wish to add role- or facility-specific questions to the introductions. </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you have a large group, you may decide to skip oral introductions and use the chat.</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your group meets regularly, you may wish to skip or shorten the introductions, or use a different “icebreaker” approach.</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Be sure to introduce yourself and anyone who is assisting you.</a:t>
            </a:r>
          </a:p>
          <a:p>
            <a:pPr marL="0" marR="0" lvl="0" indent="0">
              <a:lnSpc>
                <a:spcPct val="107000"/>
              </a:lnSpc>
              <a:spcBef>
                <a:spcPts val="0"/>
              </a:spcBef>
              <a:spcAft>
                <a:spcPts val="800"/>
              </a:spcAft>
              <a:buFont typeface="Symbol" panose="05050102010706020507" pitchFamily="18" charset="2"/>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“Let’s take a minute to get to know each other. Please share in 30 seconds or less your name, your role, and the answer to this question: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 you regularly wear respirators on the job?</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5"/>
          </p:nvPr>
        </p:nvSpPr>
        <p:spPr/>
        <p:txBody>
          <a:bodyPr/>
          <a:lstStyle/>
          <a:p>
            <a:fld id="{553E97AA-F9A2-4B4F-BFD3-2E693337D65B}" type="slidenum">
              <a:rPr lang="en-US" smtClean="0"/>
              <a:t>4</a:t>
            </a:fld>
            <a:endParaRPr lang="en-US" dirty="0"/>
          </a:p>
        </p:txBody>
      </p:sp>
    </p:spTree>
    <p:extLst>
      <p:ext uri="{BB962C8B-B14F-4D97-AF65-F5344CB8AC3E}">
        <p14:creationId xmlns:p14="http://schemas.microsoft.com/office/powerpoint/2010/main" val="1395246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Transition to discussion about respirators and other PPE recommended for COVID-19.</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choose to indicate that future sessions will focus on other pieces of PPE.</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r>
              <a:rPr lang="en-US" sz="1800" dirty="0">
                <a:effectLst/>
                <a:latin typeface="Calibri" panose="020F0502020204030204" pitchFamily="34" charset="0"/>
                <a:ea typeface="Calibri" panose="020F0502020204030204" pitchFamily="34" charset="0"/>
              </a:rPr>
              <a:t>“Respirators are part of the recommended PPE for COVID-19. In other sessions, we’ll examine other types of PPE.” </a:t>
            </a:r>
            <a:endParaRPr lang="en-US" sz="1800" dirty="0"/>
          </a:p>
        </p:txBody>
      </p:sp>
      <p:sp>
        <p:nvSpPr>
          <p:cNvPr id="4" name="Slide Number Placeholder 3"/>
          <p:cNvSpPr>
            <a:spLocks noGrp="1"/>
          </p:cNvSpPr>
          <p:nvPr>
            <p:ph type="sldNum" sz="quarter" idx="5"/>
          </p:nvPr>
        </p:nvSpPr>
        <p:spPr/>
        <p:txBody>
          <a:bodyPr/>
          <a:lstStyle/>
          <a:p>
            <a:fld id="{C8C82AF2-E1D9-4C1F-A731-F702DA3466BE}" type="slidenum">
              <a:rPr lang="en-US" smtClean="0"/>
              <a:t>5</a:t>
            </a:fld>
            <a:endParaRPr lang="en-US" dirty="0"/>
          </a:p>
        </p:txBody>
      </p:sp>
    </p:spTree>
    <p:extLst>
      <p:ext uri="{BB962C8B-B14F-4D97-AF65-F5344CB8AC3E}">
        <p14:creationId xmlns:p14="http://schemas.microsoft.com/office/powerpoint/2010/main" val="689816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Based on the responses to the icebreaker question, invite volunteers to share details and describe in their own words how, and when, they use a respirator on the job.</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Allow brief responses. If needed, you could prompt additional information with questions such as:</a:t>
            </a:r>
          </a:p>
          <a:p>
            <a:pPr marL="1143000" marR="0" lvl="2" indent="-228600">
              <a:lnSpc>
                <a:spcPct val="107000"/>
              </a:lnSpc>
              <a:spcBef>
                <a:spcPts val="0"/>
              </a:spcBef>
              <a:spcAft>
                <a:spcPts val="0"/>
              </a:spcAft>
              <a:buFont typeface="Wingdings" panose="05000000000000000000" pitchFamily="2" charset="2"/>
              <a:buChar char=""/>
            </a:pPr>
            <a:r>
              <a:rPr lang="en-US" sz="1100" b="1" dirty="0">
                <a:effectLst/>
                <a:latin typeface="Calibri" panose="020F0502020204030204" pitchFamily="34" charset="0"/>
                <a:ea typeface="Calibri" panose="020F0502020204030204" pitchFamily="34" charset="0"/>
                <a:cs typeface="Times New Roman" panose="02020603050405020304" pitchFamily="18" charset="0"/>
              </a:rPr>
              <a:t>When do you wear a respirator?</a:t>
            </a:r>
          </a:p>
          <a:p>
            <a:pPr marL="1143000" marR="0" lvl="2" indent="-228600">
              <a:lnSpc>
                <a:spcPct val="107000"/>
              </a:lnSpc>
              <a:spcBef>
                <a:spcPts val="0"/>
              </a:spcBef>
              <a:spcAft>
                <a:spcPts val="0"/>
              </a:spcAft>
              <a:buFont typeface="Wingdings" panose="05000000000000000000" pitchFamily="2" charset="2"/>
              <a:buChar char=""/>
            </a:pPr>
            <a:r>
              <a:rPr lang="en-US" sz="1100" b="1" dirty="0">
                <a:effectLst/>
                <a:latin typeface="Calibri" panose="020F0502020204030204" pitchFamily="34" charset="0"/>
                <a:ea typeface="Calibri" panose="020F0502020204030204" pitchFamily="34" charset="0"/>
                <a:cs typeface="Times New Roman" panose="02020603050405020304" pitchFamily="18" charset="0"/>
              </a:rPr>
              <a:t>What type of respirator do you use?</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Depending on the experience of participants, they may be well-versed in the topic, or some may be wondering, what is a respirator anyway? Explain that they will have an opportunity to learn about respirators in this session.</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for them to respond orally or via chat.</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consider capturing their responses, either on a new slide or in the chat.</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While it is not necessary for everyone to reply, be sure to solicit and affirm participant responses before moving on, and to thank participants for sharing.</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Affirm that today’s session will focus on explaining the concept of a respirator and on the special role of N95s.</a:t>
            </a:r>
          </a:p>
          <a:p>
            <a:pPr marL="342900" marR="0" lvl="0" indent="-342900">
              <a:lnSpc>
                <a:spcPct val="107000"/>
              </a:lnSpc>
              <a:spcBef>
                <a:spcPts val="0"/>
              </a:spcBef>
              <a:spcAft>
                <a:spcPts val="800"/>
              </a:spcAft>
              <a:buFont typeface="Symbol" panose="05050102010706020507" pitchFamily="18"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a:ea typeface="Calibri" panose="020F0502020204030204" pitchFamily="34" charset="0"/>
                <a:cs typeface="Calibri"/>
              </a:rPr>
              <a:t>“Thank you, and welcome again! It looks like many of us use respirators on the job. </a:t>
            </a:r>
            <a:r>
              <a:rPr lang="en-US" sz="1100" b="1" dirty="0">
                <a:effectLst/>
                <a:latin typeface="Calibri"/>
                <a:ea typeface="Calibri" panose="020F0502020204030204" pitchFamily="34" charset="0"/>
                <a:cs typeface="Calibri"/>
              </a:rPr>
              <a:t>Would anyone care to offer more details about how you use a respirator?</a:t>
            </a:r>
            <a:r>
              <a:rPr lang="en-US" sz="1100" dirty="0">
                <a:effectLst/>
                <a:latin typeface="Calibri"/>
                <a:ea typeface="Calibri" panose="020F0502020204030204" pitchFamily="34" charset="0"/>
                <a:cs typeface="Calibri"/>
              </a:rPr>
              <a:t> Please feel free to come off mute or type in the chat</a:t>
            </a:r>
            <a:r>
              <a:rPr lang="en-US" sz="1100" dirty="0">
                <a:latin typeface="Calibri"/>
                <a:ea typeface="Calibri" panose="020F0502020204030204" pitchFamily="34" charset="0"/>
                <a:cs typeface="Calibri"/>
              </a:rPr>
              <a:t>."</a:t>
            </a:r>
            <a:endParaRPr lang="en-US" sz="1100" dirty="0">
              <a:effectLst/>
              <a:latin typeface="Calibri" panose="020F0502020204030204" pitchFamily="34" charset="0"/>
              <a:ea typeface="Calibri" panose="020F0502020204030204" pitchFamily="34" charset="0"/>
              <a:cs typeface="Calibri"/>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haw-US" sz="1100" i="1"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that’s great! Today, we’re going to talk about what respirators do and the different types of respirators we might use. We’ll focus on N95s, which many of you use every day!”</a:t>
            </a:r>
          </a:p>
        </p:txBody>
      </p:sp>
      <p:sp>
        <p:nvSpPr>
          <p:cNvPr id="4" name="Slide Number Placeholder 3"/>
          <p:cNvSpPr>
            <a:spLocks noGrp="1"/>
          </p:cNvSpPr>
          <p:nvPr>
            <p:ph type="sldNum" sz="quarter" idx="5"/>
          </p:nvPr>
        </p:nvSpPr>
        <p:spPr/>
        <p:txBody>
          <a:bodyPr/>
          <a:lstStyle/>
          <a:p>
            <a:fld id="{553E97AA-F9A2-4B4F-BFD3-2E693337D65B}" type="slidenum">
              <a:rPr lang="en-US" smtClean="0"/>
              <a:t>6</a:t>
            </a:fld>
            <a:endParaRPr lang="en-US" dirty="0"/>
          </a:p>
        </p:txBody>
      </p:sp>
    </p:spTree>
    <p:extLst>
      <p:ext uri="{BB962C8B-B14F-4D97-AF65-F5344CB8AC3E}">
        <p14:creationId xmlns:p14="http://schemas.microsoft.com/office/powerpoint/2010/main" val="1134186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Introduce the first video and explain that we will watch it to make sure everyone is on the same page.</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participants to make notes as they watch:</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 simple definition of a respirator</a:t>
            </a:r>
          </a:p>
          <a:p>
            <a:pPr marL="742950" marR="0" lvl="1" indent="-285750">
              <a:lnSpc>
                <a:spcPct val="107000"/>
              </a:lnSpc>
              <a:spcBef>
                <a:spcPts val="0"/>
              </a:spcBef>
              <a:spcAft>
                <a:spcPts val="80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Three types of respirators commonly used in healthcare</a:t>
            </a:r>
          </a:p>
          <a:p>
            <a:pPr marL="457200" marR="0" lvl="1" indent="0">
              <a:lnSpc>
                <a:spcPct val="107000"/>
              </a:lnSpc>
              <a:spcBef>
                <a:spcPts val="0"/>
              </a:spcBef>
              <a:spcAft>
                <a:spcPts val="800"/>
              </a:spcAft>
              <a:buFont typeface="Courier New" panose="02070309020205020404" pitchFamily="49" charset="0"/>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“Let’s start with the basics. We’ll check in with the CDC’s Dr. Abby Carlson to make sure we’re all on the same page as we answer the question,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what is a respirator anyway</a:t>
            </a:r>
            <a:r>
              <a:rPr lang="en-US" sz="1100" dirty="0">
                <a:effectLst/>
                <a:latin typeface="Calibri" panose="020F0502020204030204" pitchFamily="34" charset="0"/>
                <a:ea typeface="Calibri" panose="020F0502020204030204" pitchFamily="34" charset="0"/>
                <a:cs typeface="Times New Roman" panose="02020603050405020304" pitchFamily="18" charset="0"/>
              </a:rPr>
              <a:t>? As you watch, please make note of a simple definition of a respirator and three types of respirators commonly used in healthcare. Please jot down your thoughts in your Participant Booklet.”</a:t>
            </a:r>
          </a:p>
        </p:txBody>
      </p:sp>
      <p:sp>
        <p:nvSpPr>
          <p:cNvPr id="4" name="Slide Number Placeholder 3"/>
          <p:cNvSpPr>
            <a:spLocks noGrp="1"/>
          </p:cNvSpPr>
          <p:nvPr>
            <p:ph type="sldNum" sz="quarter" idx="5"/>
          </p:nvPr>
        </p:nvSpPr>
        <p:spPr/>
        <p:txBody>
          <a:bodyPr/>
          <a:lstStyle/>
          <a:p>
            <a:fld id="{553E97AA-F9A2-4B4F-BFD3-2E693337D65B}" type="slidenum">
              <a:rPr lang="en-US" smtClean="0"/>
              <a:t>7</a:t>
            </a:fld>
            <a:endParaRPr lang="en-US" dirty="0"/>
          </a:p>
        </p:txBody>
      </p:sp>
    </p:spTree>
    <p:extLst>
      <p:ext uri="{BB962C8B-B14F-4D97-AF65-F5344CB8AC3E}">
        <p14:creationId xmlns:p14="http://schemas.microsoft.com/office/powerpoint/2010/main" val="3850985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Access the video here: </a:t>
            </a:r>
          </a:p>
          <a:p>
            <a:pPr marL="342900" marR="0" lvl="0" indent="-342900">
              <a:lnSpc>
                <a:spcPct val="107000"/>
              </a:lnSpc>
              <a:spcBef>
                <a:spcPts val="0"/>
              </a:spcBef>
              <a:spcAft>
                <a:spcPts val="800"/>
              </a:spcAft>
              <a:buFont typeface="Symbol" panose="05050102010706020507" pitchFamily="18" charset="2"/>
              <a:buChar char=""/>
            </a:pPr>
            <a:r>
              <a:rPr lang="en-US" sz="1800" b="1" dirty="0">
                <a:effectLst/>
                <a:latin typeface="Avenir LT Std 55 Roman"/>
                <a:ea typeface="Calibri" panose="020F0502020204030204" pitchFamily="34" charset="0"/>
                <a:cs typeface="Avenir LT Std 55 Roman"/>
              </a:rPr>
              <a:t>CDC Website: </a:t>
            </a:r>
            <a:r>
              <a:rPr lang="en-US" sz="1800" u="sng" dirty="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3"/>
              </a:rPr>
              <a:t>https://www.cdc.gov/infectioncontrol/projectfirstline/videos/EP13-Respirator-LowRes.mp4</a:t>
            </a:r>
            <a:r>
              <a:rPr lang="en-US" sz="1800" dirty="0">
                <a:effectLst/>
                <a:latin typeface="Calibri" panose="020F0502020204030204" pitchFamily="34" charset="0"/>
                <a:ea typeface="SimSun" panose="02010600030101010101" pitchFamily="2" charset="-122"/>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OR </a:t>
            </a:r>
          </a:p>
          <a:p>
            <a:pPr marL="342900" marR="0" lvl="0" indent="-342900" algn="l" defTabSz="914400" rtl="0" eaLnBrk="1" latinLnBrk="0" hangingPunct="1">
              <a:lnSpc>
                <a:spcPct val="107000"/>
              </a:lnSpc>
              <a:spcBef>
                <a:spcPts val="0"/>
              </a:spcBef>
              <a:spcAft>
                <a:spcPts val="800"/>
              </a:spcAft>
              <a:buFont typeface="Symbol" panose="05050102010706020507" pitchFamily="18" charset="2"/>
              <a:buChar char=""/>
            </a:pPr>
            <a:r>
              <a:rPr lang="en-US" sz="1800" b="1" kern="1200" dirty="0">
                <a:solidFill>
                  <a:schemeClr val="tx1"/>
                </a:solidFill>
                <a:effectLst/>
                <a:latin typeface="Avenir LT Std 55 Roman"/>
                <a:ea typeface="Calibri" panose="020F0502020204030204" pitchFamily="34" charset="0"/>
                <a:cs typeface="Avenir LT Std 55 Roman"/>
              </a:rPr>
              <a:t>Project Firstline YouTube Playlist: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https://www.youtube.com/watch?v=Cwf9tM8Tguk&amp;list=PLvrp9iOILTQZQGtDnSDGViKDdRtIc13VX&amp;index=14</a:t>
            </a:r>
            <a:endParaRPr lang="en-US" sz="1800" u="sng" kern="1200" dirty="0">
              <a:solidFill>
                <a:srgbClr val="0563C1"/>
              </a:solidFill>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3E97AA-F9A2-4B4F-BFD3-2E693337D65B}" type="slidenum">
              <a:rPr lang="en-US" smtClean="0"/>
              <a:t>8</a:t>
            </a:fld>
            <a:endParaRPr lang="en-US" dirty="0"/>
          </a:p>
        </p:txBody>
      </p:sp>
    </p:spTree>
    <p:extLst>
      <p:ext uri="{BB962C8B-B14F-4D97-AF65-F5344CB8AC3E}">
        <p14:creationId xmlns:p14="http://schemas.microsoft.com/office/powerpoint/2010/main" val="3455049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6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participants to review the notes they wrote down during the video and share, either orally or in the chat, a simple definition of a respirator and three types of respirator</a:t>
            </a:r>
            <a:r>
              <a:rPr lang="haw-US" sz="1100" dirty="0">
                <a:effectLst/>
                <a:latin typeface="Calibri" panose="020F0502020204030204" pitchFamily="34" charset="0"/>
                <a:ea typeface="Calibri" panose="020F0502020204030204" pitchFamily="34" charset="0"/>
                <a:cs typeface="Times New Roman" panose="02020603050405020304" pitchFamily="18" charset="0"/>
              </a:rPr>
              <a:t>s</a:t>
            </a:r>
            <a:r>
              <a:rPr lang="en-US" sz="1100" dirty="0">
                <a:effectLst/>
                <a:latin typeface="Calibri" panose="020F0502020204030204" pitchFamily="34" charset="0"/>
                <a:ea typeface="Calibri" panose="020F0502020204030204" pitchFamily="34" charset="0"/>
                <a:cs typeface="Times New Roman" panose="02020603050405020304" pitchFamily="18" charset="0"/>
              </a:rPr>
              <a:t> commonly used in healthcare.</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Acknowledge responses. Answers may include:</a:t>
            </a:r>
          </a:p>
          <a:p>
            <a:pPr marL="742950" marR="0" lvl="1" indent="-285750">
              <a:lnSpc>
                <a:spcPct val="107000"/>
              </a:lnSpc>
              <a:spcBef>
                <a:spcPts val="0"/>
              </a:spcBef>
              <a:spcAft>
                <a:spcPts val="0"/>
              </a:spcAft>
              <a:buFont typeface="Courier New" panose="02070309020205020404" pitchFamily="49" charset="0"/>
              <a:buChar char="o"/>
            </a:pPr>
            <a:r>
              <a:rPr lang="en-US" sz="1100" i="1" dirty="0">
                <a:effectLst/>
                <a:latin typeface="Calibri" panose="020F0502020204030204" pitchFamily="34" charset="0"/>
                <a:ea typeface="Calibri" panose="020F0502020204030204" pitchFamily="34" charset="0"/>
                <a:cs typeface="Times New Roman" panose="02020603050405020304" pitchFamily="18" charset="0"/>
              </a:rPr>
              <a:t>A respirator’s job is to keep you from breathing in things in the air that might hurt you, like germs, dust, chemicals, and other dangerous things.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i="1" dirty="0">
                <a:effectLst/>
                <a:latin typeface="Calibri" panose="020F0502020204030204" pitchFamily="34" charset="0"/>
                <a:ea typeface="Calibri" panose="020F0502020204030204" pitchFamily="34" charset="0"/>
                <a:cs typeface="Times New Roman" panose="02020603050405020304" pitchFamily="18" charset="0"/>
              </a:rPr>
              <a:t>In healthcare, we use respirators when we think we’re going to be in a situation when we could breathe in air that’s carrying infectious material – like particles containing viruses.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100" i="1" dirty="0">
                <a:effectLst/>
                <a:latin typeface="Calibri" panose="020F0502020204030204" pitchFamily="34" charset="0"/>
                <a:ea typeface="Calibri" panose="020F0502020204030204" pitchFamily="34" charset="0"/>
                <a:cs typeface="Times New Roman" panose="02020603050405020304" pitchFamily="18" charset="0"/>
              </a:rPr>
              <a:t>Types of respirators used in healthcare: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100" i="1" dirty="0">
                <a:effectLst/>
                <a:latin typeface="Calibri" panose="020F0502020204030204" pitchFamily="34" charset="0"/>
                <a:ea typeface="Calibri" panose="020F0502020204030204" pitchFamily="34" charset="0"/>
                <a:cs typeface="Times New Roman" panose="02020603050405020304" pitchFamily="18" charset="0"/>
              </a:rPr>
              <a:t>Filtering facepiece respirator (FFR), the type most commonly used in healthcare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600"/>
              </a:spcAft>
              <a:buFont typeface="Wingdings" panose="05000000000000000000" pitchFamily="2" charset="2"/>
              <a:buChar char=""/>
            </a:pPr>
            <a:r>
              <a:rPr lang="en-US" sz="1100" i="1" dirty="0">
                <a:effectLst/>
                <a:latin typeface="Calibri" panose="020F0502020204030204" pitchFamily="34" charset="0"/>
                <a:ea typeface="Calibri" panose="020F0502020204030204" pitchFamily="34" charset="0"/>
                <a:cs typeface="Times New Roman" panose="02020603050405020304" pitchFamily="18" charset="0"/>
              </a:rPr>
              <a:t>Powered air-purifying respirator (PAPR)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100" i="1" dirty="0">
                <a:effectLst/>
                <a:latin typeface="Calibri" panose="020F0502020204030204" pitchFamily="34" charset="0"/>
                <a:ea typeface="Calibri" panose="020F0502020204030204" pitchFamily="34" charset="0"/>
                <a:cs typeface="Times New Roman" panose="02020603050405020304" pitchFamily="18" charset="0"/>
              </a:rPr>
              <a:t>Elastomeric respirator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wish to refer to the Content Outline for Episode 13 of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Inside Infection Control </a:t>
            </a:r>
            <a:r>
              <a:rPr lang="en-US" sz="1100" dirty="0">
                <a:effectLst/>
                <a:latin typeface="Calibri" panose="020F0502020204030204" pitchFamily="34" charset="0"/>
                <a:ea typeface="Calibri" panose="020F0502020204030204" pitchFamily="34" charset="0"/>
                <a:cs typeface="Times New Roman" panose="02020603050405020304" pitchFamily="18" charset="0"/>
              </a:rPr>
              <a:t>for additional discussion points.</a:t>
            </a:r>
          </a:p>
          <a:p>
            <a:pPr marL="0" marR="0">
              <a:lnSpc>
                <a:spcPct val="107000"/>
              </a:lnSpc>
              <a:spcBef>
                <a:spcPts val="0"/>
              </a:spcBef>
              <a:spcAft>
                <a:spcPts val="6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6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“Take a moment to review the notes you took during the video.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How would you define a respirator? What are some respirators that are used in healthcare?</a:t>
            </a:r>
            <a:r>
              <a:rPr lang="en-US" sz="1100" b="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“That’s great, thank you!”</a:t>
            </a:r>
          </a:p>
        </p:txBody>
      </p:sp>
      <p:sp>
        <p:nvSpPr>
          <p:cNvPr id="4" name="Slide Number Placeholder 3"/>
          <p:cNvSpPr>
            <a:spLocks noGrp="1"/>
          </p:cNvSpPr>
          <p:nvPr>
            <p:ph type="sldNum" sz="quarter" idx="5"/>
          </p:nvPr>
        </p:nvSpPr>
        <p:spPr/>
        <p:txBody>
          <a:bodyPr/>
          <a:lstStyle/>
          <a:p>
            <a:fld id="{553E97AA-F9A2-4B4F-BFD3-2E693337D65B}" type="slidenum">
              <a:rPr lang="en-US" smtClean="0"/>
              <a:t>9</a:t>
            </a:fld>
            <a:endParaRPr lang="en-US" dirty="0"/>
          </a:p>
        </p:txBody>
      </p:sp>
    </p:spTree>
    <p:extLst>
      <p:ext uri="{BB962C8B-B14F-4D97-AF65-F5344CB8AC3E}">
        <p14:creationId xmlns:p14="http://schemas.microsoft.com/office/powerpoint/2010/main" val="3292068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participants to share additional questions that they have about respirators in healthcare.</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for participants to respond orally or in the chat.</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summarize key points on a slide or in the chat.</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Link the questions to the next vlog episodes and discussion.</a:t>
            </a:r>
          </a:p>
          <a:p>
            <a:pPr marL="0" marR="0" lvl="0" indent="0">
              <a:lnSpc>
                <a:spcPct val="107000"/>
              </a:lnSpc>
              <a:spcBef>
                <a:spcPts val="0"/>
              </a:spcBef>
              <a:spcAft>
                <a:spcPts val="800"/>
              </a:spcAft>
              <a:buFont typeface="Symbol" panose="05050102010706020507" pitchFamily="18" charset="2"/>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“I’ll pause here to ask, after that introduction to respirators,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what else would you like to know about respirators in healthcare?”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Our next activity focuses on a few of these topics, so let’s get to it!”</a:t>
            </a:r>
          </a:p>
        </p:txBody>
      </p:sp>
      <p:sp>
        <p:nvSpPr>
          <p:cNvPr id="4" name="Slide Number Placeholder 3"/>
          <p:cNvSpPr>
            <a:spLocks noGrp="1"/>
          </p:cNvSpPr>
          <p:nvPr>
            <p:ph type="sldNum" sz="quarter" idx="5"/>
          </p:nvPr>
        </p:nvSpPr>
        <p:spPr/>
        <p:txBody>
          <a:bodyPr/>
          <a:lstStyle/>
          <a:p>
            <a:fld id="{553E97AA-F9A2-4B4F-BFD3-2E693337D65B}" type="slidenum">
              <a:rPr lang="en-US" smtClean="0"/>
              <a:t>10</a:t>
            </a:fld>
            <a:endParaRPr lang="en-US" dirty="0"/>
          </a:p>
        </p:txBody>
      </p:sp>
    </p:spTree>
    <p:extLst>
      <p:ext uri="{BB962C8B-B14F-4D97-AF65-F5344CB8AC3E}">
        <p14:creationId xmlns:p14="http://schemas.microsoft.com/office/powerpoint/2010/main" val="1846132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Transition to small-group breakouts and discussion of N95s.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wish to refer to earlier discussion and note whether participants specifically mentioned using N95s on the job.</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0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started by learning about respirators and how they keep you from breathing in infectious particles. Now, let’s dig a little deeper into the N95, which some of you mentioned is the respirator that you use on the job. We’ll break into two groups.”</a:t>
            </a:r>
          </a:p>
        </p:txBody>
      </p:sp>
      <p:sp>
        <p:nvSpPr>
          <p:cNvPr id="4" name="Slide Number Placeholder 3"/>
          <p:cNvSpPr>
            <a:spLocks noGrp="1"/>
          </p:cNvSpPr>
          <p:nvPr>
            <p:ph type="sldNum" sz="quarter" idx="5"/>
          </p:nvPr>
        </p:nvSpPr>
        <p:spPr/>
        <p:txBody>
          <a:bodyPr/>
          <a:lstStyle/>
          <a:p>
            <a:fld id="{553E97AA-F9A2-4B4F-BFD3-2E693337D65B}" type="slidenum">
              <a:rPr lang="en-US" smtClean="0"/>
              <a:t>11</a:t>
            </a:fld>
            <a:endParaRPr lang="en-US" dirty="0"/>
          </a:p>
        </p:txBody>
      </p:sp>
    </p:spTree>
    <p:extLst>
      <p:ext uri="{BB962C8B-B14F-4D97-AF65-F5344CB8AC3E}">
        <p14:creationId xmlns:p14="http://schemas.microsoft.com/office/powerpoint/2010/main" val="3712244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0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100" dirty="0">
                <a:effectLst/>
                <a:latin typeface="Calibri" panose="020F0502020204030204" pitchFamily="34" charset="0"/>
                <a:ea typeface="Times New Roman" panose="02020603050405020304" pitchFamily="18" charset="0"/>
              </a:rPr>
              <a:t>Use breakout rooms appropriate to your virtual platform to divide participants into two groups. </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spcBef>
                <a:spcPts val="0"/>
              </a:spcBef>
              <a:spcAft>
                <a:spcPts val="0"/>
              </a:spcAft>
              <a:buSzPts val="1000"/>
              <a:buFont typeface="Courier New" panose="02070309020205020404" pitchFamily="49" charset="0"/>
              <a:buChar char="o"/>
              <a:tabLst>
                <a:tab pos="914400" algn="l"/>
              </a:tabLst>
            </a:pPr>
            <a:r>
              <a:rPr lang="en-US" sz="1100" dirty="0">
                <a:effectLst/>
                <a:latin typeface="Calibri" panose="020F0502020204030204" pitchFamily="34" charset="0"/>
                <a:ea typeface="Times New Roman" panose="02020603050405020304" pitchFamily="18" charset="0"/>
              </a:rPr>
              <a:t>As needed, provide instructions related to the breakout room format, such as how to ask questions.</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spcBef>
                <a:spcPts val="0"/>
              </a:spcBef>
              <a:spcAft>
                <a:spcPts val="0"/>
              </a:spcAft>
              <a:buSzPts val="1000"/>
              <a:buFont typeface="Courier New" panose="02070309020205020404" pitchFamily="49" charset="0"/>
              <a:buChar char="o"/>
              <a:tabLst>
                <a:tab pos="914400" algn="l"/>
              </a:tabLst>
            </a:pPr>
            <a:r>
              <a:rPr lang="en-US" sz="1100" dirty="0">
                <a:effectLst/>
                <a:latin typeface="Calibri" panose="020F0502020204030204" pitchFamily="34" charset="0"/>
                <a:ea typeface="Times New Roman" panose="02020603050405020304" pitchFamily="18" charset="0"/>
              </a:rPr>
              <a:t>Plan to have the hyperlinks to the videos ready to share with participants in the chat.</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100" dirty="0">
                <a:effectLst/>
                <a:latin typeface="Calibri" panose="020F0502020204030204" pitchFamily="34" charset="0"/>
                <a:ea typeface="Times New Roman" panose="02020603050405020304" pitchFamily="18" charset="0"/>
              </a:rPr>
              <a:t>Explain that one group will watch Episode 14, </a:t>
            </a:r>
            <a:r>
              <a:rPr lang="en-US" sz="1100" i="1" dirty="0">
                <a:effectLst/>
                <a:latin typeface="Calibri" panose="020F0502020204030204" pitchFamily="34" charset="0"/>
                <a:ea typeface="Times New Roman" panose="02020603050405020304" pitchFamily="18" charset="0"/>
              </a:rPr>
              <a:t>What</a:t>
            </a:r>
            <a:r>
              <a:rPr lang="haw-US" sz="1100" i="1" dirty="0">
                <a:effectLst/>
                <a:latin typeface="Calibri" panose="020F0502020204030204" pitchFamily="34" charset="0"/>
                <a:ea typeface="Times New Roman" panose="02020603050405020304" pitchFamily="18" charset="0"/>
              </a:rPr>
              <a:t> i</a:t>
            </a:r>
            <a:r>
              <a:rPr lang="en-US" sz="1100" i="1" dirty="0">
                <a:effectLst/>
                <a:latin typeface="Calibri" panose="020F0502020204030204" pitchFamily="34" charset="0"/>
                <a:ea typeface="Times New Roman" panose="02020603050405020304" pitchFamily="18" charset="0"/>
              </a:rPr>
              <a:t>s an N95 Respirator?</a:t>
            </a:r>
          </a:p>
          <a:p>
            <a:pPr marL="742950" marR="0" lvl="1" indent="-285750" fontAlgn="base">
              <a:spcBef>
                <a:spcPts val="0"/>
              </a:spcBef>
              <a:spcAft>
                <a:spcPts val="0"/>
              </a:spcAft>
              <a:buSzPts val="1000"/>
              <a:buFont typeface="Courier New" panose="02070309020205020404" pitchFamily="49" charset="0"/>
              <a:buChar char="o"/>
              <a:tabLst>
                <a:tab pos="914400" algn="l"/>
              </a:tabLst>
            </a:pPr>
            <a:r>
              <a:rPr lang="en-US" sz="1100" dirty="0">
                <a:effectLst/>
                <a:latin typeface="Calibri" panose="020F0502020204030204" pitchFamily="34" charset="0"/>
                <a:ea typeface="Times New Roman" panose="02020603050405020304" pitchFamily="18" charset="0"/>
              </a:rPr>
              <a:t>Access the video here:</a:t>
            </a:r>
          </a:p>
          <a:p>
            <a:pPr marL="457200" marR="0" lvl="1" indent="0" fontAlgn="base">
              <a:spcBef>
                <a:spcPts val="0"/>
              </a:spcBef>
              <a:spcAft>
                <a:spcPts val="0"/>
              </a:spcAft>
              <a:buSzPts val="1000"/>
              <a:buFont typeface="Courier New" panose="02070309020205020404" pitchFamily="49" charset="0"/>
              <a:buNone/>
              <a:tabLst>
                <a:tab pos="914400" algn="l"/>
              </a:tabLst>
            </a:pPr>
            <a:r>
              <a:rPr lang="en-US" sz="1100" b="1" dirty="0">
                <a:effectLst/>
                <a:latin typeface="Calibri" panose="020F0502020204030204" pitchFamily="34" charset="0"/>
                <a:ea typeface="Times New Roman" panose="02020603050405020304" pitchFamily="18" charset="0"/>
              </a:rPr>
              <a:t>CDC website:</a:t>
            </a:r>
            <a:r>
              <a:rPr lang="en-US" sz="1200" b="1" u="none" dirty="0">
                <a:solidFill>
                  <a:schemeClr val="tx1"/>
                </a:solidFill>
                <a:effectLst/>
                <a:latin typeface="Times New Roman" panose="02020603050405020304" pitchFamily="18" charset="0"/>
                <a:ea typeface="Times New Roman" panose="02020603050405020304" pitchFamily="18" charset="0"/>
                <a:cs typeface="+mn-cs"/>
              </a:rPr>
              <a:t> </a:t>
            </a: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https://www.cdc.gov/infectioncontrol/projectfirstline/videos/EP14-N95-LowRes.mp4</a:t>
            </a: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fontAlgn="base">
              <a:spcBef>
                <a:spcPts val="0"/>
              </a:spcBef>
              <a:spcAft>
                <a:spcPts val="0"/>
              </a:spcAft>
              <a:buSzPts val="1000"/>
              <a:buFont typeface="Courier New" panose="02070309020205020404" pitchFamily="49" charset="0"/>
              <a:buChar char="o"/>
              <a:tabLst>
                <a:tab pos="914400" algn="l"/>
              </a:tabLst>
            </a:pPr>
            <a:r>
              <a:rPr lang="en-US" sz="11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OR</a:t>
            </a:r>
            <a:r>
              <a:rPr lang="en-US" sz="1100" b="0" i="0" u="none" strike="noStrike"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457200" marR="0" lvl="1" indent="0" fontAlgn="base">
              <a:spcBef>
                <a:spcPts val="0"/>
              </a:spcBef>
              <a:spcAft>
                <a:spcPts val="0"/>
              </a:spcAft>
              <a:buSzPts val="1000"/>
              <a:buFont typeface="Courier New" panose="02070309020205020404" pitchFamily="49" charset="0"/>
              <a:buNone/>
              <a:tabLst>
                <a:tab pos="914400" algn="l"/>
              </a:tabLst>
            </a:pPr>
            <a:r>
              <a:rPr lang="en-US" sz="1800" b="1" i="0" u="none" strike="noStrike" baseline="0" dirty="0">
                <a:solidFill>
                  <a:srgbClr val="221E1F"/>
                </a:solidFill>
                <a:latin typeface="Avenir LT Std 55 Roman"/>
              </a:rPr>
              <a:t>Project Firstline YouTube Playlist: </a:t>
            </a: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https://www.youtube.com/watch?v=_0koFmL-h9E&amp;list=PLvrp9iOILTQZQGtDnSDGViKDdRtIc13VX&amp;index=15</a:t>
            </a:r>
            <a:endParaRPr lang="en-US" sz="1100" b="0" i="1" u="none" strike="noStrike" baseline="0" dirty="0">
              <a:solidFill>
                <a:srgbClr val="221E1F"/>
              </a:solidFill>
              <a:effectLst/>
              <a:latin typeface="Calibri" panose="020F0502020204030204" pitchFamily="34"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b="0" i="0" u="none" strike="noStrike" baseline="0" dirty="0">
                <a:solidFill>
                  <a:srgbClr val="221E1F"/>
                </a:solidFill>
                <a:latin typeface="Avenir LT Std 45 Book"/>
              </a:rPr>
              <a:t>Explain that the other group </a:t>
            </a:r>
            <a:r>
              <a:rPr lang="en-US" sz="1100" dirty="0">
                <a:effectLst/>
                <a:latin typeface="Calibri" panose="020F0502020204030204" pitchFamily="34" charset="0"/>
                <a:ea typeface="Times New Roman" panose="02020603050405020304" pitchFamily="18" charset="0"/>
              </a:rPr>
              <a:t>will watch Episode 15, </a:t>
            </a:r>
            <a:r>
              <a:rPr lang="en-US" sz="1100" i="1" dirty="0">
                <a:effectLst/>
                <a:latin typeface="Calibri" panose="020F0502020204030204" pitchFamily="34" charset="0"/>
                <a:ea typeface="Times New Roman" panose="02020603050405020304" pitchFamily="18" charset="0"/>
              </a:rPr>
              <a:t>How Do I Test the Seal on my N95? </a:t>
            </a:r>
          </a:p>
          <a:p>
            <a:pPr marL="742950" marR="0" lvl="1" indent="-285750" fontAlgn="base">
              <a:spcBef>
                <a:spcPts val="0"/>
              </a:spcBef>
              <a:spcAft>
                <a:spcPts val="0"/>
              </a:spcAft>
              <a:buSzPts val="1000"/>
              <a:buFont typeface="Courier New" panose="02070309020205020404" pitchFamily="49" charset="0"/>
              <a:buChar char="o"/>
              <a:tabLst>
                <a:tab pos="914400" algn="l"/>
              </a:tabLst>
            </a:pPr>
            <a:r>
              <a:rPr lang="en-US" sz="1800" dirty="0">
                <a:effectLst/>
                <a:latin typeface="Calibri" panose="020F0502020204030204" pitchFamily="34" charset="0"/>
                <a:ea typeface="Times New Roman" panose="02020603050405020304" pitchFamily="18" charset="0"/>
              </a:rPr>
              <a:t>Access the video here:</a:t>
            </a:r>
          </a:p>
          <a:p>
            <a:pPr marL="457200" marR="0" lvl="1" indent="0" fontAlgn="base">
              <a:spcBef>
                <a:spcPts val="0"/>
              </a:spcBef>
              <a:spcAft>
                <a:spcPts val="0"/>
              </a:spcAft>
              <a:buSzPts val="1000"/>
              <a:buFont typeface="Courier New" panose="02070309020205020404" pitchFamily="49" charset="0"/>
              <a:buNone/>
              <a:tabLst>
                <a:tab pos="914400" algn="l"/>
              </a:tabLst>
            </a:pPr>
            <a:r>
              <a:rPr lang="en-US" sz="1800" b="1" dirty="0">
                <a:effectLst/>
                <a:latin typeface="Calibri" panose="020F0502020204030204" pitchFamily="34" charset="0"/>
                <a:ea typeface="Times New Roman" panose="02020603050405020304" pitchFamily="18" charset="0"/>
              </a:rPr>
              <a:t>CDC website:</a:t>
            </a:r>
            <a:r>
              <a:rPr lang="en-US" sz="2000" b="1" u="none" dirty="0">
                <a:solidFill>
                  <a:schemeClr val="tx1"/>
                </a:solidFill>
                <a:effectLst/>
                <a:latin typeface="Times New Roman" panose="02020603050405020304" pitchFamily="18" charset="0"/>
                <a:ea typeface="Times New Roman" panose="02020603050405020304" pitchFamily="18" charset="0"/>
                <a:cs typeface="+mn-cs"/>
              </a:rPr>
              <a: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https://www.cdc.gov/infectioncontrol/projectfirstline/videos/Ep15-Seal-LoRes.mp4</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lgn="l" defTabSz="914400" rtl="0" eaLnBrk="1" fontAlgn="base" latinLnBrk="0" hangingPunct="1">
              <a:lnSpc>
                <a:spcPct val="100000"/>
              </a:lnSpc>
              <a:spcBef>
                <a:spcPts val="0"/>
              </a:spcBef>
              <a:spcAft>
                <a:spcPts val="0"/>
              </a:spcAft>
              <a:buClrTx/>
              <a:buSzPts val="1000"/>
              <a:buFont typeface="Courier New" panose="02070309020205020404" pitchFamily="49" charset="0"/>
              <a:buChar char="o"/>
              <a:tabLst>
                <a:tab pos="914400" algn="l"/>
              </a:tabLst>
              <a:defRPr/>
            </a:pPr>
            <a:r>
              <a:rPr lang="en-US" sz="180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OR</a:t>
            </a:r>
          </a:p>
          <a:p>
            <a:pPr marL="457200" marR="0" lvl="1" indent="0" algn="l" defTabSz="914400" rtl="0" eaLnBrk="1" fontAlgn="base" latinLnBrk="0" hangingPunct="1">
              <a:lnSpc>
                <a:spcPct val="100000"/>
              </a:lnSpc>
              <a:spcBef>
                <a:spcPts val="0"/>
              </a:spcBef>
              <a:spcAft>
                <a:spcPts val="0"/>
              </a:spcAft>
              <a:buClrTx/>
              <a:buSzPts val="1000"/>
              <a:buFont typeface="Courier New" panose="02070309020205020404" pitchFamily="49" charset="0"/>
              <a:buNone/>
              <a:tabLst>
                <a:tab pos="914400" algn="l"/>
              </a:tabLst>
              <a:defRPr/>
            </a:pPr>
            <a:r>
              <a:rPr lang="en-US" sz="1800" b="1" i="0" u="none" strike="noStrike" baseline="0" dirty="0">
                <a:solidFill>
                  <a:srgbClr val="221E1F"/>
                </a:solidFill>
                <a:latin typeface="Avenir LT Std 55 Roman"/>
              </a:rPr>
              <a:t>Project Firstline YouTube Playlist: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https://www.youtube.com/watch?v=bQ8zZ31LLOw&amp;list=PLvrp9iOILTQZQGtDnSDGViKDdRtIc13VX&amp;index=16</a:t>
            </a:r>
            <a:r>
              <a:rPr lang="en-US" sz="1200" dirty="0">
                <a:effectLst/>
                <a:latin typeface="Times New Roman" panose="02020603050405020304" pitchFamily="18" charset="0"/>
                <a:ea typeface="Times New Roman" panose="02020603050405020304" pitchFamily="18" charset="0"/>
              </a:rPr>
              <a:t> </a:t>
            </a: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100" dirty="0">
                <a:effectLst/>
                <a:latin typeface="Calibri" panose="020F0502020204030204" pitchFamily="34" charset="0"/>
                <a:ea typeface="Times New Roman" panose="02020603050405020304" pitchFamily="18" charset="0"/>
              </a:rPr>
              <a:t>Each group will then discuss the questions on the slide:</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spcBef>
                <a:spcPts val="0"/>
              </a:spcBef>
              <a:spcAft>
                <a:spcPts val="0"/>
              </a:spcAft>
              <a:buSzPts val="1000"/>
              <a:buFont typeface="Courier New" panose="02070309020205020404" pitchFamily="49" charset="0"/>
              <a:buChar char="o"/>
              <a:tabLst>
                <a:tab pos="914400" algn="l"/>
              </a:tabLst>
            </a:pPr>
            <a:r>
              <a:rPr lang="en-US" sz="1100" b="1" dirty="0">
                <a:effectLst/>
                <a:latin typeface="Calibri" panose="020F0502020204030204" pitchFamily="34" charset="0"/>
                <a:ea typeface="Times New Roman" panose="02020603050405020304" pitchFamily="18" charset="0"/>
              </a:rPr>
              <a:t>What are the important points from this video? How would I explain it </a:t>
            </a:r>
            <a:r>
              <a:rPr lang="haw-US" sz="1100" b="1" dirty="0">
                <a:effectLst/>
                <a:latin typeface="Calibri" panose="020F0502020204030204" pitchFamily="34" charset="0"/>
                <a:ea typeface="Times New Roman" panose="02020603050405020304" pitchFamily="18" charset="0"/>
              </a:rPr>
              <a:t>to </a:t>
            </a:r>
            <a:r>
              <a:rPr lang="en-US" sz="1100" b="1" dirty="0">
                <a:effectLst/>
                <a:latin typeface="Calibri" panose="020F0502020204030204" pitchFamily="34" charset="0"/>
                <a:ea typeface="Times New Roman" panose="02020603050405020304" pitchFamily="18" charset="0"/>
              </a:rPr>
              <a:t>others?</a:t>
            </a:r>
            <a:endParaRPr lang="en-US" sz="1200" b="0" dirty="0">
              <a:effectLst/>
              <a:latin typeface="Times New Roman" panose="02020603050405020304" pitchFamily="18" charset="0"/>
              <a:ea typeface="Times New Roman" panose="02020603050405020304" pitchFamily="18" charset="0"/>
            </a:endParaRPr>
          </a:p>
          <a:p>
            <a:pPr marL="742950" marR="0" lvl="1" indent="-285750" fontAlgn="base">
              <a:spcBef>
                <a:spcPts val="0"/>
              </a:spcBef>
              <a:spcAft>
                <a:spcPts val="0"/>
              </a:spcAft>
              <a:buSzPts val="1000"/>
              <a:buFont typeface="Courier New" panose="02070309020205020404" pitchFamily="49" charset="0"/>
              <a:buChar char="o"/>
              <a:tabLst>
                <a:tab pos="914400" algn="l"/>
              </a:tabLst>
            </a:pPr>
            <a:r>
              <a:rPr lang="en-US" sz="1100" b="1" dirty="0">
                <a:effectLst/>
                <a:latin typeface="Calibri" panose="020F0502020204030204" pitchFamily="34" charset="0"/>
                <a:ea typeface="Times New Roman" panose="02020603050405020304" pitchFamily="18" charset="0"/>
              </a:rPr>
              <a:t>Why should I care? What’s the relevance to my work?</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spcBef>
                <a:spcPts val="0"/>
              </a:spcBef>
              <a:spcAft>
                <a:spcPts val="0"/>
              </a:spcAft>
              <a:buSzPts val="1000"/>
              <a:buFont typeface="Courier New" panose="02070309020205020404" pitchFamily="49" charset="0"/>
              <a:buChar char="o"/>
              <a:tabLst>
                <a:tab pos="914400" algn="l"/>
              </a:tabLst>
            </a:pPr>
            <a:r>
              <a:rPr lang="en-US" sz="1100" dirty="0">
                <a:effectLst/>
                <a:latin typeface="Calibri" panose="020F0502020204030204" pitchFamily="34" charset="0"/>
                <a:ea typeface="Times New Roman" panose="02020603050405020304" pitchFamily="18" charset="0"/>
              </a:rPr>
              <a:t>Inform the groups that they have 15 minutes to work together.</a:t>
            </a:r>
            <a:endParaRPr lang="en-US" sz="1200" dirty="0">
              <a:effectLst/>
              <a:latin typeface="Times New Roman" panose="02020603050405020304" pitchFamily="18" charset="0"/>
              <a:ea typeface="Times New Roman" panose="02020603050405020304" pitchFamily="18" charset="0"/>
            </a:endParaRPr>
          </a:p>
          <a:p>
            <a:pPr marL="742950" marR="0" lvl="1" indent="-285750">
              <a:lnSpc>
                <a:spcPct val="107000"/>
              </a:lnSpc>
              <a:spcBef>
                <a:spcPts val="0"/>
              </a:spcBef>
              <a:spcAft>
                <a:spcPts val="0"/>
              </a:spcAft>
              <a:buSzPts val="1000"/>
              <a:buFont typeface="Courier New" panose="02070309020205020404" pitchFamily="49" charset="0"/>
              <a:buChar char="o"/>
              <a:tabLst>
                <a:tab pos="914400" algn="l"/>
              </a:tabLst>
            </a:pPr>
            <a:r>
              <a:rPr lang="en-US" sz="1100" dirty="0">
                <a:effectLst/>
                <a:latin typeface="Calibri" panose="020F0502020204030204" pitchFamily="34" charset="0"/>
                <a:ea typeface="Times New Roman" panose="02020603050405020304" pitchFamily="18" charset="0"/>
                <a:cs typeface="Calibri" panose="020F0502020204030204" pitchFamily="34" charset="0"/>
              </a:rPr>
              <a:t>Ask each group to identify a spokesperson who will share the group’s ideas when everyone reconvenes.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100" dirty="0">
                <a:effectLst/>
                <a:latin typeface="Calibri" panose="020F0502020204030204" pitchFamily="34" charset="0"/>
                <a:ea typeface="Times New Roman" panose="02020603050405020304" pitchFamily="18" charset="0"/>
                <a:cs typeface="Calibri" panose="020F0502020204030204" pitchFamily="34" charset="0"/>
              </a:rPr>
              <a:t>After the small groups have gathered, depending on your virtual platform, you may use the broadcast message feature or another means to send reminders of the questions, how much time is remaining, etc. You may also choose to “visit” each group to encourage conversation and to hear their thoughts.</a:t>
            </a:r>
          </a:p>
          <a:p>
            <a:pPr marL="0" marR="0" lvl="0" indent="0">
              <a:lnSpc>
                <a:spcPct val="107000"/>
              </a:lnSpc>
              <a:spcBef>
                <a:spcPts val="0"/>
              </a:spcBef>
              <a:spcAft>
                <a:spcPts val="800"/>
              </a:spcAft>
              <a:buSzPts val="1000"/>
              <a:buFont typeface="Symbol" panose="05050102010706020507" pitchFamily="18" charset="2"/>
              <a:buNone/>
              <a:tabLst>
                <a:tab pos="457200" algn="l"/>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“Group </a:t>
            </a:r>
            <a:r>
              <a:rPr lang="haw-US" sz="1100" dirty="0">
                <a:effectLst/>
                <a:latin typeface="Calibri" panose="020F0502020204030204" pitchFamily="34" charset="0"/>
                <a:ea typeface="Calibri" panose="020F0502020204030204" pitchFamily="34" charset="0"/>
                <a:cs typeface="Times New Roman" panose="02020603050405020304" pitchFamily="18" charset="0"/>
              </a:rPr>
              <a:t>1</a:t>
            </a:r>
            <a:r>
              <a:rPr lang="en-US" sz="1100" dirty="0">
                <a:effectLst/>
                <a:latin typeface="Calibri" panose="020F0502020204030204" pitchFamily="34" charset="0"/>
                <a:ea typeface="Calibri" panose="020F0502020204030204" pitchFamily="34" charset="0"/>
                <a:cs typeface="Times New Roman" panose="02020603050405020304" pitchFamily="18" charset="0"/>
              </a:rPr>
              <a:t> will watch Episode 14 of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Inside Infection Control</a:t>
            </a:r>
            <a:r>
              <a:rPr lang="en-US" sz="1100" dirty="0">
                <a:effectLst/>
                <a:latin typeface="Calibri" panose="020F0502020204030204" pitchFamily="34" charset="0"/>
                <a:ea typeface="Calibri" panose="020F0502020204030204" pitchFamily="34" charset="0"/>
                <a:cs typeface="Times New Roman" panose="02020603050405020304" pitchFamily="18" charset="0"/>
              </a:rPr>
              <a:t>: ‘What</a:t>
            </a:r>
            <a:r>
              <a:rPr lang="haw-US" sz="1100" dirty="0">
                <a:effectLst/>
                <a:latin typeface="Calibri" panose="020F0502020204030204" pitchFamily="34" charset="0"/>
                <a:ea typeface="Calibri" panose="020F0502020204030204" pitchFamily="34" charset="0"/>
                <a:cs typeface="Times New Roman" panose="02020603050405020304" pitchFamily="18" charset="0"/>
              </a:rPr>
              <a:t> i</a:t>
            </a:r>
            <a:r>
              <a:rPr lang="en-US" sz="1100" dirty="0">
                <a:effectLst/>
                <a:latin typeface="Calibri" panose="020F0502020204030204" pitchFamily="34" charset="0"/>
                <a:ea typeface="Calibri" panose="020F0502020204030204" pitchFamily="34" charset="0"/>
                <a:cs typeface="Times New Roman" panose="02020603050405020304" pitchFamily="18" charset="0"/>
              </a:rPr>
              <a:t>s an N95 Respirator?’ Group </a:t>
            </a:r>
            <a:r>
              <a:rPr lang="haw-US" sz="1100" dirty="0">
                <a:effectLst/>
                <a:latin typeface="Calibri" panose="020F0502020204030204" pitchFamily="34" charset="0"/>
                <a:ea typeface="Calibri" panose="020F0502020204030204" pitchFamily="34" charset="0"/>
                <a:cs typeface="Times New Roman" panose="02020603050405020304" pitchFamily="18" charset="0"/>
              </a:rPr>
              <a:t>2</a:t>
            </a:r>
            <a:r>
              <a:rPr lang="en-US" sz="1100" dirty="0">
                <a:effectLst/>
                <a:latin typeface="Calibri" panose="020F0502020204030204" pitchFamily="34" charset="0"/>
                <a:ea typeface="Calibri" panose="020F0502020204030204" pitchFamily="34" charset="0"/>
                <a:cs typeface="Times New Roman" panose="02020603050405020304" pitchFamily="18" charset="0"/>
              </a:rPr>
              <a:t> will watch Episode 15, ‘How Do I Test the Seal on my N95?’ The first video focuses on why N95s work, and the second on why it’s important to test the seal on your N95 every time you wear it and how to do a user seal check.</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“After you watch the video together, take a few minutes to discuss these questions: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What are the important points from this video? How would I explain it </a:t>
            </a:r>
            <a:r>
              <a:rPr lang="haw-US" sz="1100" b="1" dirty="0">
                <a:effectLst/>
                <a:latin typeface="Calibri" panose="020F0502020204030204" pitchFamily="34" charset="0"/>
                <a:ea typeface="Calibri" panose="020F0502020204030204" pitchFamily="34" charset="0"/>
                <a:cs typeface="Times New Roman" panose="02020603050405020304" pitchFamily="18" charset="0"/>
              </a:rPr>
              <a:t>to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others?</a:t>
            </a:r>
            <a:r>
              <a:rPr lang="en-US" sz="1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Why should I care? What’s the relevance to my work?</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“You’ll have about 15 minutes to work, and then we’ll come back together as a large group to share our ideas. Please decide on one person from your group to report out your thoughts. I’ll give you a warning when you have two minutes left.”</a:t>
            </a:r>
          </a:p>
        </p:txBody>
      </p:sp>
      <p:sp>
        <p:nvSpPr>
          <p:cNvPr id="4" name="Slide Number Placeholder 3"/>
          <p:cNvSpPr>
            <a:spLocks noGrp="1"/>
          </p:cNvSpPr>
          <p:nvPr>
            <p:ph type="sldNum" sz="quarter" idx="5"/>
          </p:nvPr>
        </p:nvSpPr>
        <p:spPr/>
        <p:txBody>
          <a:bodyPr/>
          <a:lstStyle/>
          <a:p>
            <a:fld id="{553E97AA-F9A2-4B4F-BFD3-2E693337D65B}" type="slidenum">
              <a:rPr lang="en-US" smtClean="0"/>
              <a:t>12</a:t>
            </a:fld>
            <a:endParaRPr lang="en-US" dirty="0"/>
          </a:p>
        </p:txBody>
      </p:sp>
    </p:spTree>
    <p:extLst>
      <p:ext uri="{BB962C8B-B14F-4D97-AF65-F5344CB8AC3E}">
        <p14:creationId xmlns:p14="http://schemas.microsoft.com/office/powerpoint/2010/main" val="1778116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After 15 minutes, reconvene the group.</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 turn, invite one person from each group to share their responses to the questions.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After each group’s report, acknowledge the responses.</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capture high-level summaries of their responses on a slide or in the chat.</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wish to refer to the Content Outlines for Episodes 14 and 15 of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Inside Infection Control</a:t>
            </a:r>
            <a:r>
              <a:rPr lang="en-US" sz="1100" dirty="0">
                <a:effectLst/>
                <a:latin typeface="Calibri" panose="020F0502020204030204" pitchFamily="34" charset="0"/>
                <a:ea typeface="Calibri" panose="020F0502020204030204" pitchFamily="34" charset="0"/>
                <a:cs typeface="Times New Roman" panose="02020603050405020304" pitchFamily="18" charset="0"/>
              </a:rPr>
              <a:t> for additional discussion points and to connect their discussion to the learning objectives for this session:</a:t>
            </a:r>
          </a:p>
          <a:p>
            <a:pPr marL="1143000" marR="0" lvl="2" indent="-22860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Describe one (1) job of a respirator.</a:t>
            </a:r>
          </a:p>
          <a:p>
            <a:pPr marL="1143000" marR="0" lvl="2" indent="-22860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Describe two (2) aspects of N95s that ensure they protect the wearer from inhaling very small particles.</a:t>
            </a:r>
          </a:p>
          <a:p>
            <a:pPr marL="1143000" marR="0" lvl="2" indent="-22860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Explain one (1) way to perform a user seal check and why it is important.</a:t>
            </a:r>
          </a:p>
          <a:p>
            <a:pPr marL="1143000" marR="0" lvl="2" indent="-22860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Discuss two (2) possible actions you can take if a leak in the N95 is detected.</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After the reports, lead a group discussion of strategies that they could employ to explain these concepts to others.</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for participants to respond orally or in the chat.</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summarize the group’s ideas on a slide or in the chat.</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Encourage participants to think about how they can use their knowledge about respirators at work, and how they can share that knowledge with others.</a:t>
            </a:r>
          </a:p>
          <a:p>
            <a:pPr marL="742950" marR="0" lvl="1" indent="-285750">
              <a:lnSpc>
                <a:spcPct val="107000"/>
              </a:lnSpc>
              <a:spcBef>
                <a:spcPts val="0"/>
              </a:spcBef>
              <a:spcAft>
                <a:spcPts val="80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appropriate to your audience, you may consider building on the suggested strategies and asking the group to reflect on any new ideas that might be helpful in their daily work.</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i="1"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back. I’d like for each group to report on your discussion, and I’ll capture some high-level points as you share. Group </a:t>
            </a:r>
            <a:r>
              <a:rPr lang="haw-US" sz="1100" dirty="0">
                <a:effectLst/>
                <a:latin typeface="Calibri" panose="020F0502020204030204" pitchFamily="34" charset="0"/>
                <a:ea typeface="Calibri" panose="020F0502020204030204" pitchFamily="34" charset="0"/>
                <a:cs typeface="Times New Roman" panose="02020603050405020304" pitchFamily="18" charset="0"/>
              </a:rPr>
              <a:t>1</a:t>
            </a:r>
            <a:r>
              <a:rPr lang="en-US" sz="1100" dirty="0">
                <a:effectLst/>
                <a:latin typeface="Calibri" panose="020F0502020204030204" pitchFamily="34" charset="0"/>
                <a:ea typeface="Calibri" panose="020F0502020204030204" pitchFamily="34" charset="0"/>
                <a:cs typeface="Times New Roman" panose="02020603050405020304" pitchFamily="18" charset="0"/>
              </a:rPr>
              <a:t>, let’s start with you!”</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Acknowledge and react to their reports</a:t>
            </a:r>
            <a:r>
              <a:rPr lang="haw-US" sz="1100" i="1"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“Great. Thank you for sharing your ideas! When you’re on the job in healthcare, it’s important to understand how your respirator works and to make sure it’s working correctly so it can do its job of keeping you from breathing in germs.</a:t>
            </a:r>
          </a:p>
          <a:p>
            <a:pPr marL="0" marR="0">
              <a:lnSpc>
                <a:spcPct val="107000"/>
              </a:lnSpc>
              <a:spcBef>
                <a:spcPts val="0"/>
              </a:spcBef>
              <a:spcAft>
                <a:spcPts val="800"/>
              </a:spcAft>
            </a:pPr>
            <a:endParaRPr lang="haw-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“Now let’s think about how you can use what you know about respirators at work, and how you can share your knowledge with others.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Does anyone have any ideas?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haw-US" sz="1100" i="1"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i="1"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Thanks for the good ideas!”</a:t>
            </a:r>
          </a:p>
        </p:txBody>
      </p:sp>
      <p:sp>
        <p:nvSpPr>
          <p:cNvPr id="4" name="Slide Number Placeholder 3"/>
          <p:cNvSpPr>
            <a:spLocks noGrp="1"/>
          </p:cNvSpPr>
          <p:nvPr>
            <p:ph type="sldNum" sz="quarter" idx="5"/>
          </p:nvPr>
        </p:nvSpPr>
        <p:spPr/>
        <p:txBody>
          <a:bodyPr/>
          <a:lstStyle/>
          <a:p>
            <a:fld id="{553E97AA-F9A2-4B4F-BFD3-2E693337D65B}" type="slidenum">
              <a:rPr lang="en-US" smtClean="0"/>
              <a:t>13</a:t>
            </a:fld>
            <a:endParaRPr lang="en-US" dirty="0"/>
          </a:p>
        </p:txBody>
      </p:sp>
    </p:spTree>
    <p:extLst>
      <p:ext uri="{BB962C8B-B14F-4D97-AF65-F5344CB8AC3E}">
        <p14:creationId xmlns:p14="http://schemas.microsoft.com/office/powerpoint/2010/main" val="2784841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participants for the discussion.</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wish to remind the group of key points from other sessions.</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participants to reflect on what they learned during the session.</a:t>
            </a:r>
          </a:p>
          <a:p>
            <a:pPr marL="0" marR="0" lvl="0" indent="0">
              <a:lnSpc>
                <a:spcPct val="107000"/>
              </a:lnSpc>
              <a:spcBef>
                <a:spcPts val="0"/>
              </a:spcBef>
              <a:spcAft>
                <a:spcPts val="800"/>
              </a:spcAft>
              <a:buFont typeface="Symbol" panose="05050102010706020507" pitchFamily="18" charset="2"/>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all did a great job of sharing your observations and coming up with useful, good strategies for sharing your knowledge. Remember, if you’re ever unsure about what to do, such as how to do a user seal check, you can always talk with your supervisor or your colleagues.</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“Let’s use our last few minutes together to reflect on what we’ve learned and think about how we can put what we’ve learned into practice.”</a:t>
            </a:r>
          </a:p>
        </p:txBody>
      </p:sp>
      <p:sp>
        <p:nvSpPr>
          <p:cNvPr id="4" name="Slide Number Placeholder 3"/>
          <p:cNvSpPr>
            <a:spLocks noGrp="1"/>
          </p:cNvSpPr>
          <p:nvPr>
            <p:ph type="sldNum" sz="quarter" idx="5"/>
          </p:nvPr>
        </p:nvSpPr>
        <p:spPr/>
        <p:txBody>
          <a:bodyPr/>
          <a:lstStyle/>
          <a:p>
            <a:fld id="{553E97AA-F9A2-4B4F-BFD3-2E693337D65B}" type="slidenum">
              <a:rPr lang="en-US" smtClean="0"/>
              <a:t>14</a:t>
            </a:fld>
            <a:endParaRPr lang="en-US" dirty="0"/>
          </a:p>
        </p:txBody>
      </p:sp>
    </p:spTree>
    <p:extLst>
      <p:ext uri="{BB962C8B-B14F-4D97-AF65-F5344CB8AC3E}">
        <p14:creationId xmlns:p14="http://schemas.microsoft.com/office/powerpoint/2010/main" val="1289020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participants to share something that they learned about respirators, how N95s keep the wearer from inhaling infectious particles, or how to do a user seal check.</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wish to refer to the Content Outlines for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Inside Infection Control</a:t>
            </a:r>
            <a:r>
              <a:rPr lang="en-US" sz="1100" dirty="0">
                <a:effectLst/>
                <a:latin typeface="Calibri" panose="020F0502020204030204" pitchFamily="34" charset="0"/>
                <a:ea typeface="Calibri" panose="020F0502020204030204" pitchFamily="34" charset="0"/>
                <a:cs typeface="Times New Roman" panose="02020603050405020304" pitchFamily="18" charset="0"/>
              </a:rPr>
              <a:t> Episodes 13, 14, and 15 to prompt or reinforce the discussion.</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for participants to respond orally or in the chat.</a:t>
            </a:r>
          </a:p>
          <a:p>
            <a:pPr marL="742950" marR="0" lvl="1" indent="-285750">
              <a:lnSpc>
                <a:spcPct val="107000"/>
              </a:lnSpc>
              <a:spcBef>
                <a:spcPts val="0"/>
              </a:spcBef>
              <a:spcAft>
                <a:spcPts val="80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Acknowledge responses and consider reading them aloud if they are in the chat.</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additional, remaining questions.</a:t>
            </a:r>
          </a:p>
          <a:p>
            <a:pPr marL="742950" marR="0" lvl="1" indent="-285750">
              <a:lnSpc>
                <a:spcPct val="107000"/>
              </a:lnSpc>
              <a:spcBef>
                <a:spcPts val="0"/>
              </a:spcBef>
              <a:spcAft>
                <a:spcPts val="600"/>
              </a:spcAft>
              <a:buFont typeface="Courier New" panose="02070309020205020404" pitchFamily="49" charset="0"/>
              <a:buChar char="o"/>
              <a:tabLst>
                <a:tab pos="228600" algn="l"/>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Encourage participants to share questions that they would like Project Firstline to address in future offerings.</a:t>
            </a:r>
          </a:p>
          <a:p>
            <a:pPr marL="342900" marR="0" lvl="0" indent="-342900">
              <a:lnSpc>
                <a:spcPct val="107000"/>
              </a:lnSpc>
              <a:spcBef>
                <a:spcPts val="0"/>
              </a:spcBef>
              <a:spcAft>
                <a:spcPts val="0"/>
              </a:spcAft>
              <a:buFont typeface="Symbol" panose="05050102010706020507" pitchFamily="18" charset="2"/>
              <a:buChar char=""/>
              <a:tabLst>
                <a:tab pos="228600" algn="l"/>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As above, if the answers are information that is already included in this session, please respond.</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questions address content that is not covered in this session, please do not attempt to answer. Instead, take note of the questions and consult with CDC resources to follow up with answers after the session.</a:t>
            </a:r>
          </a:p>
          <a:p>
            <a:pPr marL="742950" marR="0" lvl="1" indent="-285750">
              <a:lnSpc>
                <a:spcPct val="107000"/>
              </a:lnSpc>
              <a:spcBef>
                <a:spcPts val="0"/>
              </a:spcBef>
              <a:spcAft>
                <a:spcPts val="800"/>
              </a:spcAft>
              <a:buFont typeface="Courier New" panose="02070309020205020404" pitchFamily="49" charset="0"/>
              <a:buChar char="o"/>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800"/>
              </a:spcAft>
              <a:buFont typeface="Courier New" panose="02070309020205020404" pitchFamily="49" charset="0"/>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 hope you’ve learned a lot today. Before we go, I’d like for you to share with me one thing you learned about respirators, how N95s work, or how to do a user seal check on your N95. I’d also like to hear how you plan to use your knowledge in your daily work. Please feel free to come off mute or to respond in the chat.”</a:t>
            </a:r>
          </a:p>
          <a:p>
            <a:pPr marL="0" marR="0">
              <a:lnSpc>
                <a:spcPct val="107000"/>
              </a:lnSpc>
              <a:spcBef>
                <a:spcPts val="0"/>
              </a:spcBef>
              <a:spcAft>
                <a:spcPts val="800"/>
              </a:spcAft>
            </a:pPr>
            <a:endParaRPr lang="en-US" sz="11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haw-US" sz="1100" i="1"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53E97AA-F9A2-4B4F-BFD3-2E693337D65B}" type="slidenum">
              <a:rPr lang="en-US" smtClean="0"/>
              <a:t>15</a:t>
            </a:fld>
            <a:endParaRPr lang="en-US" dirty="0"/>
          </a:p>
        </p:txBody>
      </p:sp>
    </p:spTree>
    <p:extLst>
      <p:ext uri="{BB962C8B-B14F-4D97-AF65-F5344CB8AC3E}">
        <p14:creationId xmlns:p14="http://schemas.microsoft.com/office/powerpoint/2010/main" val="2079519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additional, remaining questions.</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respond orally, in the chat, or both.</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Encourage participants to share questions that they would like Project Firstline to address in future offerings.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As above, if the answers are information that is already included in this session, please respond.</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questions address content that is not covered in this session, please do not attempt to answer. Instead, take note of the questions and consult with CDC resources to follow up with answers after the session.</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a:ea typeface="Calibri" panose="020F0502020204030204" pitchFamily="34" charset="0"/>
                <a:cs typeface="Calibri"/>
              </a:rPr>
              <a:t>“Thank you all for your time! We covered a lot today, so I’ll ask one more time: </a:t>
            </a:r>
            <a:r>
              <a:rPr lang="en-US" sz="1100" b="1" dirty="0">
                <a:effectLst/>
                <a:latin typeface="Calibri"/>
                <a:ea typeface="Calibri" panose="020F0502020204030204" pitchFamily="34" charset="0"/>
                <a:cs typeface="Calibri"/>
              </a:rPr>
              <a:t>does anyone have any questions still remaining </a:t>
            </a:r>
            <a:r>
              <a:rPr lang="en-US" sz="1800" b="1" dirty="0">
                <a:solidFill>
                  <a:srgbClr val="13619C"/>
                </a:solidFill>
                <a:effectLst/>
                <a:latin typeface="Calibri" panose="020F0502020204030204" pitchFamily="34" charset="0"/>
                <a:ea typeface="Calibri" panose="020F0502020204030204" pitchFamily="34" charset="0"/>
                <a:cs typeface="Times New Roman" panose="02020603050405020304" pitchFamily="18" charset="0"/>
              </a:rPr>
              <a:t>or items I can clarify about respirators and N95s</a:t>
            </a:r>
            <a:r>
              <a:rPr lang="en-US" sz="1100" b="1" dirty="0">
                <a:effectLst/>
                <a:latin typeface="Calibri"/>
                <a:ea typeface="Calibri" panose="020F0502020204030204" pitchFamily="34" charset="0"/>
                <a:cs typeface="Calibri"/>
              </a:rPr>
              <a:t>? </a:t>
            </a:r>
            <a:r>
              <a:rPr lang="en-US" sz="1100" dirty="0">
                <a:effectLst/>
                <a:latin typeface="Calibri"/>
                <a:ea typeface="Calibri" panose="020F0502020204030204" pitchFamily="34" charset="0"/>
                <a:cs typeface="Calibri"/>
              </a:rPr>
              <a:t>And related to that,</a:t>
            </a:r>
            <a:r>
              <a:rPr lang="en-US" sz="1100" b="1" dirty="0">
                <a:effectLst/>
                <a:latin typeface="Calibri"/>
                <a:ea typeface="Calibri" panose="020F0502020204030204" pitchFamily="34" charset="0"/>
                <a:cs typeface="Calibri"/>
              </a:rPr>
              <a:t> are there questions about infection control – PPE or any other aspect of infection control in healthcare – that you would like Project Firstline to address</a:t>
            </a:r>
            <a:r>
              <a:rPr lang="en-US" sz="1100" b="1" dirty="0">
                <a:latin typeface="Calibri"/>
                <a:ea typeface="Calibri" panose="020F0502020204030204" pitchFamily="34" charset="0"/>
                <a:cs typeface="Calibri"/>
              </a:rPr>
              <a:t>?"</a:t>
            </a:r>
            <a:endParaRPr lang="en-US" sz="1100" dirty="0">
              <a:effectLst/>
              <a:latin typeface="Calibri"/>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Address questions as appropriate</a:t>
            </a:r>
            <a:r>
              <a:rPr lang="haw-US" sz="1100" i="1"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for sharing those questions. Project Firstline is actively collecting your questions to help inform more training resources as they’re developed. I’ve written them down</a:t>
            </a:r>
            <a:r>
              <a:rPr lang="haw-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 and I will get back to you with responses.”</a:t>
            </a:r>
          </a:p>
        </p:txBody>
      </p:sp>
      <p:sp>
        <p:nvSpPr>
          <p:cNvPr id="4" name="Slide Number Placeholder 3"/>
          <p:cNvSpPr>
            <a:spLocks noGrp="1"/>
          </p:cNvSpPr>
          <p:nvPr>
            <p:ph type="sldNum" sz="quarter" idx="5"/>
          </p:nvPr>
        </p:nvSpPr>
        <p:spPr/>
        <p:txBody>
          <a:bodyPr/>
          <a:lstStyle/>
          <a:p>
            <a:fld id="{553E97AA-F9A2-4B4F-BFD3-2E693337D65B}" type="slidenum">
              <a:rPr lang="en-US" smtClean="0"/>
              <a:t>16</a:t>
            </a:fld>
            <a:endParaRPr lang="en-US" dirty="0"/>
          </a:p>
        </p:txBody>
      </p:sp>
    </p:spTree>
    <p:extLst>
      <p:ext uri="{BB962C8B-B14F-4D97-AF65-F5344CB8AC3E}">
        <p14:creationId xmlns:p14="http://schemas.microsoft.com/office/powerpoint/2010/main" val="2830205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Review </a:t>
            </a:r>
            <a:r>
              <a:rPr lang="haw-US" sz="1800" dirty="0">
                <a:effectLst/>
                <a:latin typeface="Calibri" panose="020F0502020204030204" pitchFamily="34" charset="0"/>
                <a:ea typeface="Calibri" panose="020F0502020204030204" pitchFamily="34" charset="0"/>
                <a:cs typeface="Times New Roman" panose="02020603050405020304" pitchFamily="18" charset="0"/>
              </a:rPr>
              <a:t>k</a:t>
            </a:r>
            <a:r>
              <a:rPr lang="en-US" sz="1800" dirty="0">
                <a:effectLst/>
                <a:latin typeface="Calibri" panose="020F0502020204030204" pitchFamily="34" charset="0"/>
                <a:ea typeface="Calibri" panose="020F0502020204030204" pitchFamily="34" charset="0"/>
                <a:cs typeface="Times New Roman" panose="02020603050405020304" pitchFamily="18" charset="0"/>
              </a:rPr>
              <a:t>ey </a:t>
            </a:r>
            <a:r>
              <a:rPr lang="haw-US" sz="1800" dirty="0">
                <a:effectLst/>
                <a:latin typeface="Calibri" panose="020F0502020204030204" pitchFamily="34" charset="0"/>
                <a:ea typeface="Calibri" panose="020F0502020204030204" pitchFamily="34" charset="0"/>
                <a:cs typeface="Times New Roman" panose="02020603050405020304" pitchFamily="18" charset="0"/>
              </a:rPr>
              <a:t>t</a:t>
            </a:r>
            <a:r>
              <a:rPr lang="en-US" sz="1800" dirty="0">
                <a:effectLst/>
                <a:latin typeface="Calibri" panose="020F0502020204030204" pitchFamily="34" charset="0"/>
                <a:ea typeface="Calibri" panose="020F0502020204030204" pitchFamily="34" charset="0"/>
                <a:cs typeface="Times New Roman" panose="02020603050405020304" pitchFamily="18" charset="0"/>
              </a:rPr>
              <a:t>akeaways.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revisit discussion points or questions that arose during the session.</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hope this training gave you some good information about respirators and N95s, and why they are so important for infection control. I’ve captured some key takeaways here, which you can review at your leisure after the session today.”</a:t>
            </a:r>
          </a:p>
        </p:txBody>
      </p:sp>
      <p:sp>
        <p:nvSpPr>
          <p:cNvPr id="4" name="Slide Number Placeholder 3"/>
          <p:cNvSpPr>
            <a:spLocks noGrp="1"/>
          </p:cNvSpPr>
          <p:nvPr>
            <p:ph type="sldNum" sz="quarter" idx="5"/>
          </p:nvPr>
        </p:nvSpPr>
        <p:spPr/>
        <p:txBody>
          <a:bodyPr/>
          <a:lstStyle/>
          <a:p>
            <a:fld id="{553E97AA-F9A2-4B4F-BFD3-2E693337D65B}" type="slidenum">
              <a:rPr lang="en-US" smtClean="0"/>
              <a:t>17</a:t>
            </a:fld>
            <a:endParaRPr lang="en-US" dirty="0"/>
          </a:p>
        </p:txBody>
      </p:sp>
    </p:spTree>
    <p:extLst>
      <p:ext uri="{BB962C8B-B14F-4D97-AF65-F5344CB8AC3E}">
        <p14:creationId xmlns:p14="http://schemas.microsoft.com/office/powerpoint/2010/main" val="4020818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additional resources from Project Firstline and CDC.</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participants can reach you, by the means of your choosing, and how they can reach Project Firstline.</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choose to describe the themes of upcoming sessions.</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 though we covered a lot today, there is still much more to learn. You can keep exploring these topics on your own using the resources on this slide. You can also follow us on social media. I will stay on the line for a few minutes after our session ends and will be happy to discuss any other questions!”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“Next time, we will cover [insert next training topic].”</a:t>
            </a:r>
          </a:p>
          <a:p>
            <a:endParaRPr lang="en-US" dirty="0"/>
          </a:p>
        </p:txBody>
      </p:sp>
      <p:sp>
        <p:nvSpPr>
          <p:cNvPr id="4" name="Slide Number Placeholder 3"/>
          <p:cNvSpPr>
            <a:spLocks noGrp="1"/>
          </p:cNvSpPr>
          <p:nvPr>
            <p:ph type="sldNum" sz="quarter" idx="5"/>
          </p:nvPr>
        </p:nvSpPr>
        <p:spPr/>
        <p:txBody>
          <a:bodyPr/>
          <a:lstStyle/>
          <a:p>
            <a:fld id="{438D9F8C-7B54-4A21-B9B9-EAEDD3B035B4}" type="slidenum">
              <a:rPr lang="en-US" smtClean="0"/>
              <a:t>18</a:t>
            </a:fld>
            <a:endParaRPr lang="en-US" dirty="0"/>
          </a:p>
        </p:txBody>
      </p:sp>
    </p:spTree>
    <p:extLst>
      <p:ext uri="{BB962C8B-B14F-4D97-AF65-F5344CB8AC3E}">
        <p14:creationId xmlns:p14="http://schemas.microsoft.com/office/powerpoint/2010/main" val="39690875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to access the feedback form.</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finally, please let us know how you enjoyed today’s session by completing the following feedback form. Thanks again for joining us today.”</a:t>
            </a:r>
          </a:p>
          <a:p>
            <a:pPr marL="0" marR="0">
              <a:lnSpc>
                <a:spcPct val="107000"/>
              </a:lnSpc>
              <a:spcBef>
                <a:spcPts val="0"/>
              </a:spcBef>
              <a:spcAft>
                <a:spcPts val="800"/>
              </a:spcAft>
            </a:pPr>
            <a:endParaRPr lang="en-US" sz="1800" b="1"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cs typeface="Times New Roman" panose="02020603050405020304" pitchFamily="18" charset="0"/>
              </a:rPr>
              <a:t>After the Session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Send list of participant questions compiled during this session to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ProjectFirstline@cdc.gov</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19</a:t>
            </a:fld>
            <a:endParaRPr lang="en-US" dirty="0"/>
          </a:p>
        </p:txBody>
      </p:sp>
    </p:spTree>
    <p:extLst>
      <p:ext uri="{BB962C8B-B14F-4D97-AF65-F5344CB8AC3E}">
        <p14:creationId xmlns:p14="http://schemas.microsoft.com/office/powerpoint/2010/main" val="93116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D976-7CFE-4F59-A7EC-141BD6E7817D}"/>
              </a:ext>
            </a:extLst>
          </p:cNvPr>
          <p:cNvSpPr>
            <a:spLocks noGrp="1"/>
          </p:cNvSpPr>
          <p:nvPr>
            <p:ph type="ctrTitle"/>
          </p:nvPr>
        </p:nvSpPr>
        <p:spPr>
          <a:xfrm>
            <a:off x="673100" y="1122363"/>
            <a:ext cx="6229350" cy="2387600"/>
          </a:xfrm>
        </p:spPr>
        <p:txBody>
          <a:bodyPr anchor="b">
            <a:norm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5474878" y="5903354"/>
            <a:ext cx="6229350" cy="638032"/>
          </a:xfrm>
        </p:spPr>
        <p:txBody>
          <a:bodyPr/>
          <a:lstStyle>
            <a:lvl1pPr marL="0" indent="0" algn="r">
              <a:buNone/>
              <a:defRPr sz="2400">
                <a:solidFill>
                  <a:schemeClr val="tx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6144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C01EE0F3-C565-47E9-9203-D6B5C791A990}"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p>
            <a:r>
              <a:rPr lang="en-US" dirty="0"/>
              <a:t>PPE part 3 – Respirators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3993997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E1624A9F-9163-4F04-B7FB-CF24D796FFDA}"/>
              </a:ext>
            </a:extLst>
          </p:cNvPr>
          <p:cNvSpPr>
            <a:spLocks noGrp="1"/>
          </p:cNvSpPr>
          <p:nvPr>
            <p:ph type="dt" sz="half" idx="10"/>
          </p:nvPr>
        </p:nvSpPr>
        <p:spPr/>
        <p:txBody>
          <a:bodyPr/>
          <a:lstStyle/>
          <a:p>
            <a:fld id="{19926703-AD29-418C-A070-F47184C45FA5}" type="datetime1">
              <a:rPr lang="en-US" smtClean="0"/>
              <a:t>9/16/2021</a:t>
            </a:fld>
            <a:endParaRPr lang="en-US" dirty="0"/>
          </a:p>
        </p:txBody>
      </p:sp>
      <p:sp>
        <p:nvSpPr>
          <p:cNvPr id="6" name="Footer Placeholder 5">
            <a:extLst>
              <a:ext uri="{FF2B5EF4-FFF2-40B4-BE49-F238E27FC236}">
                <a16:creationId xmlns:a16="http://schemas.microsoft.com/office/drawing/2014/main" id="{173E4C0A-1EC8-4F5E-A020-F746575CBA0E}"/>
              </a:ext>
            </a:extLst>
          </p:cNvPr>
          <p:cNvSpPr>
            <a:spLocks noGrp="1"/>
          </p:cNvSpPr>
          <p:nvPr>
            <p:ph type="ftr" sz="quarter" idx="11"/>
          </p:nvPr>
        </p:nvSpPr>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540E1000-4CB8-48A3-AA7E-8EFB6677745E}"/>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9" name="Content Placeholder 2">
            <a:extLst>
              <a:ext uri="{FF2B5EF4-FFF2-40B4-BE49-F238E27FC236}">
                <a16:creationId xmlns:a16="http://schemas.microsoft.com/office/drawing/2014/main" id="{2877B6BA-5895-44E0-ADA9-647BDD7AD5D5}"/>
              </a:ext>
            </a:extLst>
          </p:cNvPr>
          <p:cNvSpPr>
            <a:spLocks noGrp="1"/>
          </p:cNvSpPr>
          <p:nvPr>
            <p:ph idx="13"/>
          </p:nvPr>
        </p:nvSpPr>
        <p:spPr>
          <a:xfrm>
            <a:off x="838200" y="2633320"/>
            <a:ext cx="5751443" cy="3071740"/>
          </a:xfrm>
        </p:spPr>
        <p:txBody>
          <a:bodyPr/>
          <a:lstStyle>
            <a:lvl1pPr marL="342900" indent="-342900">
              <a:buFont typeface="Arial" panose="020B0604020202020204" pitchFamily="34" charset="0"/>
              <a:buChar char="•"/>
              <a:tabLst/>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a:extLst>
              <a:ext uri="{FF2B5EF4-FFF2-40B4-BE49-F238E27FC236}">
                <a16:creationId xmlns:a16="http://schemas.microsoft.com/office/drawing/2014/main" id="{51ED1AE0-D571-4F93-9280-C3CE0FAAEFAE}"/>
              </a:ext>
            </a:extLst>
          </p:cNvPr>
          <p:cNvSpPr>
            <a:spLocks noGrp="1"/>
          </p:cNvSpPr>
          <p:nvPr>
            <p:ph type="body" idx="14"/>
          </p:nvPr>
        </p:nvSpPr>
        <p:spPr>
          <a:xfrm>
            <a:off x="839788" y="1743342"/>
            <a:ext cx="5750574"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itle 1">
            <a:extLst>
              <a:ext uri="{FF2B5EF4-FFF2-40B4-BE49-F238E27FC236}">
                <a16:creationId xmlns:a16="http://schemas.microsoft.com/office/drawing/2014/main" id="{B6942D83-6AF2-45D0-B95A-D3BC7156B652}"/>
              </a:ext>
            </a:extLst>
          </p:cNvPr>
          <p:cNvSpPr>
            <a:spLocks noGrp="1"/>
          </p:cNvSpPr>
          <p:nvPr>
            <p:ph type="title"/>
          </p:nvPr>
        </p:nvSpPr>
        <p:spPr>
          <a:xfrm>
            <a:off x="839788" y="365125"/>
            <a:ext cx="10664755" cy="430005"/>
          </a:xfrm>
        </p:spPr>
        <p:txBody>
          <a:bodyPr/>
          <a:lstStyle/>
          <a:p>
            <a:r>
              <a:rPr lang="en-US"/>
              <a:t>Click to edit Master title style</a:t>
            </a:r>
          </a:p>
        </p:txBody>
      </p:sp>
    </p:spTree>
    <p:extLst>
      <p:ext uri="{BB962C8B-B14F-4D97-AF65-F5344CB8AC3E}">
        <p14:creationId xmlns:p14="http://schemas.microsoft.com/office/powerpoint/2010/main" val="2202477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979270" y="2410239"/>
            <a:ext cx="9374529" cy="3507960"/>
          </a:xfrm>
        </p:spPr>
        <p:txBody>
          <a:bodyPr/>
          <a:lstStyle>
            <a:lvl1pPr marL="282575" indent="-282575">
              <a:spcBef>
                <a:spcPts val="3000"/>
              </a:spcBef>
              <a:buFont typeface="Arial" panose="020B0604020202020204" pitchFamily="34" charset="0"/>
              <a:buChar char="•"/>
              <a:tabLst/>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E6DEF034-2290-41AB-A187-C9F8DCA03EF0}"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7" name="Text Placeholder 2">
            <a:extLst>
              <a:ext uri="{FF2B5EF4-FFF2-40B4-BE49-F238E27FC236}">
                <a16:creationId xmlns:a16="http://schemas.microsoft.com/office/drawing/2014/main" id="{644303B7-8177-4A09-A036-9431D7F2D1D5}"/>
              </a:ext>
            </a:extLst>
          </p:cNvPr>
          <p:cNvSpPr>
            <a:spLocks noGrp="1"/>
          </p:cNvSpPr>
          <p:nvPr>
            <p:ph type="body" idx="13"/>
          </p:nvPr>
        </p:nvSpPr>
        <p:spPr>
          <a:xfrm>
            <a:off x="839788" y="1325899"/>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58603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12423D-EB1D-4054-A60A-986A52D3629A}"/>
              </a:ext>
            </a:extLst>
          </p:cNvPr>
          <p:cNvSpPr/>
          <p:nvPr userDrawn="1"/>
        </p:nvSpPr>
        <p:spPr>
          <a:xfrm>
            <a:off x="2757487" y="2531253"/>
            <a:ext cx="6677025" cy="32694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3026568" y="2785589"/>
            <a:ext cx="6138863" cy="29992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BF2F1227-8A94-4FDA-96B0-8A11E6C20AD7}"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a:xfrm>
            <a:off x="4680857" y="6410780"/>
            <a:ext cx="6395357"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2693881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979270" y="2410239"/>
            <a:ext cx="9374529" cy="3507960"/>
          </a:xfrm>
        </p:spPr>
        <p:txBody>
          <a:bodyPr/>
          <a:lstStyle>
            <a:lvl1pPr marL="685800" indent="-685800">
              <a:spcBef>
                <a:spcPts val="3000"/>
              </a:spcBef>
              <a:buNone/>
              <a:tabLst>
                <a:tab pos="685800" algn="l"/>
              </a:tabLst>
              <a:defRPr sz="2400"/>
            </a:lvl1pPr>
            <a:lvl2pPr marL="1490663" indent="-292100">
              <a:tabLst/>
              <a:defRPr sz="2000"/>
            </a:lvl2pPr>
            <a:lvl3pPr marL="2286000" indent="-284163">
              <a:defRPr sz="1800"/>
            </a:lvl3pPr>
            <a:lvl4pPr marL="2633663" indent="-228600">
              <a:defRPr sz="1600"/>
            </a:lvl4pPr>
            <a:lvl5pPr marL="3200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192DE3D7-22CA-43E1-8B2C-711B74E6F51F}"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7" name="Text Placeholder 2">
            <a:extLst>
              <a:ext uri="{FF2B5EF4-FFF2-40B4-BE49-F238E27FC236}">
                <a16:creationId xmlns:a16="http://schemas.microsoft.com/office/drawing/2014/main" id="{644303B7-8177-4A09-A036-9431D7F2D1D5}"/>
              </a:ext>
            </a:extLst>
          </p:cNvPr>
          <p:cNvSpPr>
            <a:spLocks noGrp="1"/>
          </p:cNvSpPr>
          <p:nvPr>
            <p:ph type="body" idx="13"/>
          </p:nvPr>
        </p:nvSpPr>
        <p:spPr>
          <a:xfrm>
            <a:off x="839788" y="1325899"/>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39973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A82C3F-8EB3-45A5-BF47-F6C80F6E4D0F}"/>
              </a:ext>
            </a:extLst>
          </p:cNvPr>
          <p:cNvSpPr>
            <a:spLocks noGrp="1"/>
          </p:cNvSpPr>
          <p:nvPr>
            <p:ph type="dt" sz="half" idx="10"/>
          </p:nvPr>
        </p:nvSpPr>
        <p:spPr/>
        <p:txBody>
          <a:bodyPr/>
          <a:lstStyle/>
          <a:p>
            <a:fld id="{64328CE0-8635-45CC-A0EE-4D9DE26514EF}" type="datetime1">
              <a:rPr lang="en-US" smtClean="0"/>
              <a:t>9/16/2021</a:t>
            </a:fld>
            <a:endParaRPr lang="en-US" dirty="0"/>
          </a:p>
        </p:txBody>
      </p:sp>
      <p:sp>
        <p:nvSpPr>
          <p:cNvPr id="4" name="Footer Placeholder 3">
            <a:extLst>
              <a:ext uri="{FF2B5EF4-FFF2-40B4-BE49-F238E27FC236}">
                <a16:creationId xmlns:a16="http://schemas.microsoft.com/office/drawing/2014/main" id="{9E4CA59F-1B3E-452E-9C3C-498A83A2CC21}"/>
              </a:ext>
            </a:extLst>
          </p:cNvPr>
          <p:cNvSpPr>
            <a:spLocks noGrp="1"/>
          </p:cNvSpPr>
          <p:nvPr>
            <p:ph type="ftr" sz="quarter" idx="11"/>
          </p:nvPr>
        </p:nvSpPr>
        <p:spPr/>
        <p:txBody>
          <a:bodyPr/>
          <a:lstStyle/>
          <a:p>
            <a:r>
              <a:rPr lang="en-US" dirty="0"/>
              <a:t>Ppe part 2 – Gloves &amp; Gowns</a:t>
            </a:r>
          </a:p>
        </p:txBody>
      </p:sp>
      <p:sp>
        <p:nvSpPr>
          <p:cNvPr id="5" name="Slide Number Placeholder 4">
            <a:extLst>
              <a:ext uri="{FF2B5EF4-FFF2-40B4-BE49-F238E27FC236}">
                <a16:creationId xmlns:a16="http://schemas.microsoft.com/office/drawing/2014/main" id="{9F996FA6-6FCD-4E59-B36F-E9002EBF2943}"/>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248149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4210FD66-857F-4471-8209-F12BCB772C15}"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Ppe part 2 – Gloves &amp; Gowns</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160261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2292217"/>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2292217"/>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1985EFCA-16E1-4378-A82B-34BD82907562}"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0921C750-0A2B-4FC2-9266-872E12118BE5}" type="slidenum">
              <a:rPr lang="en-US" smtClean="0"/>
              <a:t>‹#›</a:t>
            </a:fld>
            <a:endParaRPr lang="en-US" dirty="0"/>
          </a:p>
        </p:txBody>
      </p:sp>
      <p:sp>
        <p:nvSpPr>
          <p:cNvPr id="8" name="Text Placeholder 2">
            <a:extLst>
              <a:ext uri="{FF2B5EF4-FFF2-40B4-BE49-F238E27FC236}">
                <a16:creationId xmlns:a16="http://schemas.microsoft.com/office/drawing/2014/main" id="{FC2B7E02-A9DF-4AB0-9D84-04CC66183E23}"/>
              </a:ext>
            </a:extLst>
          </p:cNvPr>
          <p:cNvSpPr>
            <a:spLocks noGrp="1"/>
          </p:cNvSpPr>
          <p:nvPr>
            <p:ph type="body" idx="13"/>
          </p:nvPr>
        </p:nvSpPr>
        <p:spPr>
          <a:xfrm>
            <a:off x="839788" y="1325899"/>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510568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0D1A9-043D-418F-BF36-637E62C56379}"/>
              </a:ext>
            </a:extLst>
          </p:cNvPr>
          <p:cNvSpPr>
            <a:spLocks noGrp="1"/>
          </p:cNvSpPr>
          <p:nvPr>
            <p:ph type="title"/>
          </p:nvPr>
        </p:nvSpPr>
        <p:spPr>
          <a:xfrm>
            <a:off x="839788" y="365126"/>
            <a:ext cx="10075139" cy="416166"/>
          </a:xfrm>
        </p:spPr>
        <p:txBody>
          <a:bodyP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82C1D7-F9F3-43DA-B6CF-45421B4D5F0A}"/>
              </a:ext>
            </a:extLst>
          </p:cNvPr>
          <p:cNvSpPr>
            <a:spLocks noGrp="1"/>
          </p:cNvSpPr>
          <p:nvPr>
            <p:ph type="body" idx="1"/>
          </p:nvPr>
        </p:nvSpPr>
        <p:spPr>
          <a:xfrm>
            <a:off x="839788" y="1414945"/>
            <a:ext cx="5157787" cy="823912"/>
          </a:xfrm>
        </p:spPr>
        <p:txBody>
          <a:bodyPr anchor="b"/>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509C45-22B6-448E-8FD6-EB2E7A0C63DD}"/>
              </a:ext>
            </a:extLst>
          </p:cNvPr>
          <p:cNvSpPr>
            <a:spLocks noGrp="1"/>
          </p:cNvSpPr>
          <p:nvPr>
            <p:ph sz="half" idx="2"/>
          </p:nvPr>
        </p:nvSpPr>
        <p:spPr>
          <a:xfrm>
            <a:off x="839788" y="2325667"/>
            <a:ext cx="5157787" cy="368458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9184538-0C02-4A46-BF59-70734BDF1717}"/>
              </a:ext>
            </a:extLst>
          </p:cNvPr>
          <p:cNvSpPr>
            <a:spLocks noGrp="1"/>
          </p:cNvSpPr>
          <p:nvPr>
            <p:ph type="body" sz="quarter" idx="3"/>
          </p:nvPr>
        </p:nvSpPr>
        <p:spPr>
          <a:xfrm>
            <a:off x="6172200" y="1414945"/>
            <a:ext cx="5183188" cy="823912"/>
          </a:xfrm>
        </p:spPr>
        <p:txBody>
          <a:bodyPr anchor="b"/>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E184EB-67C7-4618-8EDA-E12429162B26}"/>
              </a:ext>
            </a:extLst>
          </p:cNvPr>
          <p:cNvSpPr>
            <a:spLocks noGrp="1"/>
          </p:cNvSpPr>
          <p:nvPr>
            <p:ph sz="quarter" idx="4"/>
          </p:nvPr>
        </p:nvSpPr>
        <p:spPr>
          <a:xfrm>
            <a:off x="6172200" y="2325667"/>
            <a:ext cx="5183188" cy="368458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CA7009A-BB78-42BA-8855-DD184BFBE4AE}"/>
              </a:ext>
            </a:extLst>
          </p:cNvPr>
          <p:cNvSpPr>
            <a:spLocks noGrp="1"/>
          </p:cNvSpPr>
          <p:nvPr>
            <p:ph type="dt" sz="half" idx="10"/>
          </p:nvPr>
        </p:nvSpPr>
        <p:spPr/>
        <p:txBody>
          <a:bodyPr/>
          <a:lstStyle/>
          <a:p>
            <a:fld id="{03DB8CFC-E35B-4EC5-BD46-458DCC0B19AF}" type="datetime1">
              <a:rPr lang="en-US" smtClean="0"/>
              <a:t>9/16/2021</a:t>
            </a:fld>
            <a:endParaRPr lang="en-US" dirty="0"/>
          </a:p>
        </p:txBody>
      </p:sp>
      <p:sp>
        <p:nvSpPr>
          <p:cNvPr id="8" name="Footer Placeholder 7">
            <a:extLst>
              <a:ext uri="{FF2B5EF4-FFF2-40B4-BE49-F238E27FC236}">
                <a16:creationId xmlns:a16="http://schemas.microsoft.com/office/drawing/2014/main" id="{83EF8B15-FBA1-43F7-A7EC-2968282B4E5F}"/>
              </a:ext>
            </a:extLst>
          </p:cNvPr>
          <p:cNvSpPr>
            <a:spLocks noGrp="1"/>
          </p:cNvSpPr>
          <p:nvPr>
            <p:ph type="ftr" sz="quarter" idx="11"/>
          </p:nvPr>
        </p:nvSpPr>
        <p:spPr/>
        <p:txBody>
          <a:bodyPr/>
          <a:lstStyle/>
          <a:p>
            <a:r>
              <a:rPr lang="en-US" dirty="0"/>
              <a:t>Ppe part 2 – Gloves &amp; Gowns</a:t>
            </a:r>
          </a:p>
        </p:txBody>
      </p:sp>
      <p:sp>
        <p:nvSpPr>
          <p:cNvPr id="9" name="Slide Number Placeholder 8">
            <a:extLst>
              <a:ext uri="{FF2B5EF4-FFF2-40B4-BE49-F238E27FC236}">
                <a16:creationId xmlns:a16="http://schemas.microsoft.com/office/drawing/2014/main" id="{D40DC643-B194-448D-9CBA-7A1E4B0B6A7E}"/>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277810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4E0F66F8-88D5-462C-B01C-599EB8491CB0}"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Ppe part 2 – Gloves &amp; Gowns</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0921C750-0A2B-4FC2-9266-872E12118BE5}" type="slidenum">
              <a:rPr lang="en-US" smtClean="0"/>
              <a:pPr/>
              <a:t>‹#›</a:t>
            </a:fld>
            <a:endParaRPr lang="en-US" dirty="0"/>
          </a:p>
        </p:txBody>
      </p:sp>
      <p:grpSp>
        <p:nvGrpSpPr>
          <p:cNvPr id="5" name="Group 4">
            <a:extLst>
              <a:ext uri="{FF2B5EF4-FFF2-40B4-BE49-F238E27FC236}">
                <a16:creationId xmlns:a16="http://schemas.microsoft.com/office/drawing/2014/main" id="{A0E4A418-0379-469B-A5FA-497074BCAFB1}"/>
              </a:ext>
            </a:extLst>
          </p:cNvPr>
          <p:cNvGrpSpPr/>
          <p:nvPr/>
        </p:nvGrpSpPr>
        <p:grpSpPr>
          <a:xfrm>
            <a:off x="0" y="544094"/>
            <a:ext cx="12198096" cy="75418"/>
            <a:chOff x="0" y="508050"/>
            <a:chExt cx="12083145" cy="71839"/>
          </a:xfrm>
        </p:grpSpPr>
        <p:sp>
          <p:nvSpPr>
            <p:cNvPr id="6" name="Rectangle 5">
              <a:extLst>
                <a:ext uri="{FF2B5EF4-FFF2-40B4-BE49-F238E27FC236}">
                  <a16:creationId xmlns:a16="http://schemas.microsoft.com/office/drawing/2014/main" id="{5FF6C4F7-6CA0-4C44-8CFA-036EA47BF716}"/>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9B15269-74BB-40CA-83DF-0BA91FDD934D}"/>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C183DD-2AB7-419D-AC1F-48F96B8C737B}"/>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90A87FA-C8F6-4F4A-9EDE-1FBB75FBC7FF}"/>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8AE5FDE-2586-4742-A683-929855676D58}"/>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descr="Text&#10;&#10;Description automatically generated">
            <a:extLst>
              <a:ext uri="{FF2B5EF4-FFF2-40B4-BE49-F238E27FC236}">
                <a16:creationId xmlns:a16="http://schemas.microsoft.com/office/drawing/2014/main" id="{785764E6-D129-48F9-9778-2C991567C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Tree>
    <p:extLst>
      <p:ext uri="{BB962C8B-B14F-4D97-AF65-F5344CB8AC3E}">
        <p14:creationId xmlns:p14="http://schemas.microsoft.com/office/powerpoint/2010/main" val="4184553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F745B841-6ACF-4464-A079-9E73D28828B3}"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64328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2538292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2826538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1986362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accent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1213294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5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F578-ECBE-4488-B7CB-41F8F33517ED}"/>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BCE1BF-138A-4724-8A67-70D24E72F093}"/>
              </a:ext>
            </a:extLst>
          </p:cNvPr>
          <p:cNvSpPr>
            <a:spLocks noGrp="1"/>
          </p:cNvSpPr>
          <p:nvPr>
            <p:ph type="body" idx="1"/>
          </p:nvPr>
        </p:nvSpPr>
        <p:spPr>
          <a:xfrm>
            <a:off x="831850" y="4699000"/>
            <a:ext cx="10515600" cy="1390650"/>
          </a:xfrm>
        </p:spPr>
        <p:txBody>
          <a:bodyPr/>
          <a:lstStyle>
            <a:lvl1pPr marL="0" indent="0">
              <a:buNone/>
              <a:defRPr sz="2400" b="1">
                <a:solidFill>
                  <a:schemeClr val="bg1"/>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EC3234-2342-4C9C-91CB-DE1B0E6AEF57}"/>
              </a:ext>
            </a:extLst>
          </p:cNvPr>
          <p:cNvSpPr>
            <a:spLocks noGrp="1"/>
          </p:cNvSpPr>
          <p:nvPr>
            <p:ph type="dt" sz="half" idx="10"/>
          </p:nvPr>
        </p:nvSpPr>
        <p:spPr/>
        <p:txBody>
          <a:bodyPr/>
          <a:lstStyle>
            <a:lvl1pPr>
              <a:defRPr>
                <a:solidFill>
                  <a:schemeClr val="bg1"/>
                </a:solidFill>
              </a:defRPr>
            </a:lvl1pPr>
          </a:lstStyle>
          <a:p>
            <a:fld id="{F46237FB-E1DA-4881-BF1E-2EEF9F5BB81A}" type="datetime1">
              <a:rPr lang="en-US" smtClean="0"/>
              <a:t>9/16/2021</a:t>
            </a:fld>
            <a:endParaRPr lang="en-US" dirty="0"/>
          </a:p>
        </p:txBody>
      </p:sp>
      <p:sp>
        <p:nvSpPr>
          <p:cNvPr id="5" name="Footer Placeholder 4">
            <a:extLst>
              <a:ext uri="{FF2B5EF4-FFF2-40B4-BE49-F238E27FC236}">
                <a16:creationId xmlns:a16="http://schemas.microsoft.com/office/drawing/2014/main" id="{18113471-7AE3-451D-8E7C-0DDAFEA2DED0}"/>
              </a:ext>
            </a:extLst>
          </p:cNvPr>
          <p:cNvSpPr>
            <a:spLocks noGrp="1"/>
          </p:cNvSpPr>
          <p:nvPr>
            <p:ph type="ftr" sz="quarter" idx="11"/>
          </p:nvPr>
        </p:nvSpPr>
        <p:spPr/>
        <p:txBody>
          <a:bodyPr/>
          <a:lstStyle>
            <a:lvl1pPr>
              <a:defRPr>
                <a:solidFill>
                  <a:schemeClr val="bg1"/>
                </a:solidFill>
              </a:defRPr>
            </a:lvl1pPr>
          </a:lstStyle>
          <a:p>
            <a:r>
              <a:rPr lang="en-US" dirty="0"/>
              <a:t>Ppe part 2 – Gloves &amp; Gowns</a:t>
            </a:r>
          </a:p>
        </p:txBody>
      </p:sp>
      <p:sp>
        <p:nvSpPr>
          <p:cNvPr id="6" name="Slide Number Placeholder 5">
            <a:extLst>
              <a:ext uri="{FF2B5EF4-FFF2-40B4-BE49-F238E27FC236}">
                <a16:creationId xmlns:a16="http://schemas.microsoft.com/office/drawing/2014/main" id="{6EE6252C-8E30-4E1D-AB7F-F29267835346}"/>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717283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ED9FBDBD-FC61-4E9C-A9C9-FDF11A6F0C5C}"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105952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423570F8-B7C0-4034-9919-C1795B094BC4}"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3346945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E08D3806-439F-465B-9023-BABF0F738276}"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3797109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048A-DB65-49FE-91CA-DD9B985F880B}"/>
              </a:ext>
            </a:extLst>
          </p:cNvPr>
          <p:cNvSpPr>
            <a:spLocks noGrp="1"/>
          </p:cNvSpPr>
          <p:nvPr>
            <p:ph type="title"/>
          </p:nvPr>
        </p:nvSpPr>
        <p:spPr>
          <a:xfrm>
            <a:off x="838200" y="858416"/>
            <a:ext cx="10515600" cy="503853"/>
          </a:xfrm>
        </p:spPr>
        <p:txBody>
          <a:bodyPr/>
          <a:lstStyle>
            <a:lvl1pPr>
              <a:defRPr>
                <a:solidFill>
                  <a:srgbClr val="13619C"/>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5756C3C-091C-4D4F-BE62-432AADFAF726}"/>
              </a:ext>
            </a:extLst>
          </p:cNvPr>
          <p:cNvSpPr>
            <a:spLocks noGrp="1"/>
          </p:cNvSpPr>
          <p:nvPr>
            <p:ph sz="half" idx="1"/>
          </p:nvPr>
        </p:nvSpPr>
        <p:spPr>
          <a:xfrm>
            <a:off x="838200" y="2787587"/>
            <a:ext cx="10515600" cy="3389375"/>
          </a:xfrm>
        </p:spPr>
        <p:txBody>
          <a:bodyP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A9368A4-F2BC-4522-AD61-20864D909C61}"/>
              </a:ext>
            </a:extLst>
          </p:cNvPr>
          <p:cNvSpPr>
            <a:spLocks noGrp="1"/>
          </p:cNvSpPr>
          <p:nvPr>
            <p:ph type="dt" sz="half" idx="10"/>
          </p:nvPr>
        </p:nvSpPr>
        <p:spPr/>
        <p:txBody>
          <a:bodyPr/>
          <a:lstStyle/>
          <a:p>
            <a:fld id="{A206B36C-B56C-479C-A895-EE5F3299A1CB}" type="datetime1">
              <a:rPr lang="en-US" smtClean="0"/>
              <a:t>9/16/2021</a:t>
            </a:fld>
            <a:endParaRPr lang="en-US" dirty="0"/>
          </a:p>
        </p:txBody>
      </p:sp>
      <p:sp>
        <p:nvSpPr>
          <p:cNvPr id="6" name="Footer Placeholder 5">
            <a:extLst>
              <a:ext uri="{FF2B5EF4-FFF2-40B4-BE49-F238E27FC236}">
                <a16:creationId xmlns:a16="http://schemas.microsoft.com/office/drawing/2014/main" id="{0EA427B2-2F8C-4D4A-9972-AC3069219C1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42DED56E-FA96-4497-BEE3-3A39A004E3A2}"/>
              </a:ext>
            </a:extLst>
          </p:cNvPr>
          <p:cNvSpPr>
            <a:spLocks noGrp="1"/>
          </p:cNvSpPr>
          <p:nvPr>
            <p:ph type="sldNum" sz="quarter" idx="12"/>
          </p:nvPr>
        </p:nvSpPr>
        <p:spPr/>
        <p:txBody>
          <a:bodyPr/>
          <a:lstStyle/>
          <a:p>
            <a:fld id="{0921C750-0A2B-4FC2-9266-872E12118BE5}" type="slidenum">
              <a:rPr lang="en-US" smtClean="0"/>
              <a:t>‹#›</a:t>
            </a:fld>
            <a:endParaRPr lang="en-US" dirty="0"/>
          </a:p>
        </p:txBody>
      </p:sp>
      <p:sp>
        <p:nvSpPr>
          <p:cNvPr id="10" name="Text Placeholder 9">
            <a:extLst>
              <a:ext uri="{FF2B5EF4-FFF2-40B4-BE49-F238E27FC236}">
                <a16:creationId xmlns:a16="http://schemas.microsoft.com/office/drawing/2014/main" id="{0B27E6D0-7428-4A54-B896-6F5BD6816FCC}"/>
              </a:ext>
            </a:extLst>
          </p:cNvPr>
          <p:cNvSpPr>
            <a:spLocks noGrp="1"/>
          </p:cNvSpPr>
          <p:nvPr>
            <p:ph type="body" sz="quarter" idx="13"/>
          </p:nvPr>
        </p:nvSpPr>
        <p:spPr>
          <a:xfrm>
            <a:off x="838200" y="1392366"/>
            <a:ext cx="10515600" cy="1297567"/>
          </a:xfrm>
        </p:spPr>
        <p:txBody>
          <a:bodyPr/>
          <a:lstStyle>
            <a:lvl1pPr marL="0" indent="0">
              <a:buNone/>
              <a:defRPr sz="4800">
                <a:solidFill>
                  <a:srgbClr val="13619C"/>
                </a:solidFill>
              </a:defRPr>
            </a:lvl1pPr>
          </a:lstStyle>
          <a:p>
            <a:pPr lvl="0"/>
            <a:r>
              <a:rPr lang="en-US" dirty="0"/>
              <a:t>Click to edit Master text styles</a:t>
            </a:r>
          </a:p>
        </p:txBody>
      </p:sp>
    </p:spTree>
    <p:extLst>
      <p:ext uri="{BB962C8B-B14F-4D97-AF65-F5344CB8AC3E}">
        <p14:creationId xmlns:p14="http://schemas.microsoft.com/office/powerpoint/2010/main" val="4063167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7EA65BBC-D62D-4E69-9AE8-366CEF832B8E}"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273297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048A-DB65-49FE-91CA-DD9B985F880B}"/>
              </a:ext>
            </a:extLst>
          </p:cNvPr>
          <p:cNvSpPr>
            <a:spLocks noGrp="1"/>
          </p:cNvSpPr>
          <p:nvPr>
            <p:ph type="title"/>
          </p:nvPr>
        </p:nvSpPr>
        <p:spPr>
          <a:xfrm>
            <a:off x="838200" y="858416"/>
            <a:ext cx="10515600" cy="503853"/>
          </a:xfrm>
        </p:spPr>
        <p:txBody>
          <a:bodyPr/>
          <a:lstStyle>
            <a:lvl1pPr>
              <a:defRPr>
                <a:solidFill>
                  <a:srgbClr val="13619C"/>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5756C3C-091C-4D4F-BE62-432AADFAF726}"/>
              </a:ext>
            </a:extLst>
          </p:cNvPr>
          <p:cNvSpPr>
            <a:spLocks noGrp="1"/>
          </p:cNvSpPr>
          <p:nvPr>
            <p:ph sz="half" idx="1"/>
          </p:nvPr>
        </p:nvSpPr>
        <p:spPr>
          <a:xfrm>
            <a:off x="838200" y="2288365"/>
            <a:ext cx="5181600" cy="3888597"/>
          </a:xfrm>
        </p:spPr>
        <p:txBody>
          <a:bodyP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CADE000-3FFE-42E1-B151-8324532E5F63}"/>
              </a:ext>
            </a:extLst>
          </p:cNvPr>
          <p:cNvSpPr>
            <a:spLocks noGrp="1"/>
          </p:cNvSpPr>
          <p:nvPr>
            <p:ph sz="half" idx="2"/>
          </p:nvPr>
        </p:nvSpPr>
        <p:spPr>
          <a:xfrm>
            <a:off x="6172200" y="2288365"/>
            <a:ext cx="5181600" cy="3888597"/>
          </a:xfrm>
        </p:spPr>
        <p:txBody>
          <a:bodyP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A9368A4-F2BC-4522-AD61-20864D909C61}"/>
              </a:ext>
            </a:extLst>
          </p:cNvPr>
          <p:cNvSpPr>
            <a:spLocks noGrp="1"/>
          </p:cNvSpPr>
          <p:nvPr>
            <p:ph type="dt" sz="half" idx="10"/>
          </p:nvPr>
        </p:nvSpPr>
        <p:spPr/>
        <p:txBody>
          <a:bodyPr/>
          <a:lstStyle/>
          <a:p>
            <a:fld id="{14DC114D-C462-494E-B952-57EFDD70F676}" type="datetime1">
              <a:rPr lang="en-US" smtClean="0"/>
              <a:t>9/16/2021</a:t>
            </a:fld>
            <a:endParaRPr lang="en-US" dirty="0"/>
          </a:p>
        </p:txBody>
      </p:sp>
      <p:sp>
        <p:nvSpPr>
          <p:cNvPr id="6" name="Footer Placeholder 5">
            <a:extLst>
              <a:ext uri="{FF2B5EF4-FFF2-40B4-BE49-F238E27FC236}">
                <a16:creationId xmlns:a16="http://schemas.microsoft.com/office/drawing/2014/main" id="{0EA427B2-2F8C-4D4A-9972-AC3069219C1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42DED56E-FA96-4497-BEE3-3A39A004E3A2}"/>
              </a:ext>
            </a:extLst>
          </p:cNvPr>
          <p:cNvSpPr>
            <a:spLocks noGrp="1"/>
          </p:cNvSpPr>
          <p:nvPr>
            <p:ph type="sldNum" sz="quarter" idx="12"/>
          </p:nvPr>
        </p:nvSpPr>
        <p:spPr/>
        <p:txBody>
          <a:bodyPr/>
          <a:lstStyle/>
          <a:p>
            <a:fld id="{0921C750-0A2B-4FC2-9266-872E12118BE5}" type="slidenum">
              <a:rPr lang="en-US" smtClean="0"/>
              <a:t>‹#›</a:t>
            </a:fld>
            <a:endParaRPr lang="en-US" dirty="0"/>
          </a:p>
        </p:txBody>
      </p:sp>
      <p:sp>
        <p:nvSpPr>
          <p:cNvPr id="10" name="Text Placeholder 9">
            <a:extLst>
              <a:ext uri="{FF2B5EF4-FFF2-40B4-BE49-F238E27FC236}">
                <a16:creationId xmlns:a16="http://schemas.microsoft.com/office/drawing/2014/main" id="{0B27E6D0-7428-4A54-B896-6F5BD6816FCC}"/>
              </a:ext>
            </a:extLst>
          </p:cNvPr>
          <p:cNvSpPr>
            <a:spLocks noGrp="1"/>
          </p:cNvSpPr>
          <p:nvPr>
            <p:ph type="body" sz="quarter" idx="13"/>
          </p:nvPr>
        </p:nvSpPr>
        <p:spPr>
          <a:xfrm>
            <a:off x="838200" y="1392367"/>
            <a:ext cx="10515600" cy="716610"/>
          </a:xfrm>
        </p:spPr>
        <p:txBody>
          <a:bodyPr/>
          <a:lstStyle>
            <a:lvl1pPr marL="0" indent="0">
              <a:buNone/>
              <a:defRPr sz="4800">
                <a:solidFill>
                  <a:srgbClr val="13619C"/>
                </a:solidFill>
              </a:defRPr>
            </a:lvl1pPr>
          </a:lstStyle>
          <a:p>
            <a:pPr lvl="0"/>
            <a:r>
              <a:rPr lang="en-US" dirty="0"/>
              <a:t>Click to edit Master text styles</a:t>
            </a:r>
          </a:p>
        </p:txBody>
      </p:sp>
    </p:spTree>
    <p:extLst>
      <p:ext uri="{BB962C8B-B14F-4D97-AF65-F5344CB8AC3E}">
        <p14:creationId xmlns:p14="http://schemas.microsoft.com/office/powerpoint/2010/main" val="4156075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F923CF-412C-49F5-8BA7-99868F594A8E}"/>
              </a:ext>
            </a:extLst>
          </p:cNvPr>
          <p:cNvSpPr/>
          <p:nvPr/>
        </p:nvSpPr>
        <p:spPr>
          <a:xfrm>
            <a:off x="0" y="0"/>
            <a:ext cx="12192000" cy="1143000"/>
          </a:xfrm>
          <a:prstGeom prst="rect">
            <a:avLst/>
          </a:prstGeom>
          <a:solidFill>
            <a:srgbClr val="136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66BA271-D5F8-4CC2-A01B-97CF4229F48F}"/>
              </a:ext>
            </a:extLst>
          </p:cNvPr>
          <p:cNvGrpSpPr/>
          <p:nvPr/>
        </p:nvGrpSpPr>
        <p:grpSpPr>
          <a:xfrm>
            <a:off x="0" y="1096544"/>
            <a:ext cx="12198096" cy="75418"/>
            <a:chOff x="0" y="508050"/>
            <a:chExt cx="12083145" cy="71839"/>
          </a:xfrm>
        </p:grpSpPr>
        <p:sp>
          <p:nvSpPr>
            <p:cNvPr id="10" name="Rectangle 9">
              <a:extLst>
                <a:ext uri="{FF2B5EF4-FFF2-40B4-BE49-F238E27FC236}">
                  <a16:creationId xmlns:a16="http://schemas.microsoft.com/office/drawing/2014/main" id="{C40C610A-79DF-44F3-AE20-BB3B587E0D5B}"/>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1" name="Rectangle 10">
              <a:extLst>
                <a:ext uri="{FF2B5EF4-FFF2-40B4-BE49-F238E27FC236}">
                  <a16:creationId xmlns:a16="http://schemas.microsoft.com/office/drawing/2014/main" id="{A68D1D5A-87CB-4111-9332-4D55C89642E0}"/>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2" name="Rectangle 11">
              <a:extLst>
                <a:ext uri="{FF2B5EF4-FFF2-40B4-BE49-F238E27FC236}">
                  <a16:creationId xmlns:a16="http://schemas.microsoft.com/office/drawing/2014/main" id="{24B97401-B00B-4EE7-B040-B2162037D4FE}"/>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4" name="Rectangle 13">
              <a:extLst>
                <a:ext uri="{FF2B5EF4-FFF2-40B4-BE49-F238E27FC236}">
                  <a16:creationId xmlns:a16="http://schemas.microsoft.com/office/drawing/2014/main" id="{FF11E7FD-A552-4CC7-B99A-DA54D7633AD5}"/>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5" name="Rectangle 14">
              <a:extLst>
                <a:ext uri="{FF2B5EF4-FFF2-40B4-BE49-F238E27FC236}">
                  <a16:creationId xmlns:a16="http://schemas.microsoft.com/office/drawing/2014/main" id="{2A3D0825-1551-4DE5-BD0E-4C0D41D1E984}"/>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grpSp>
      <p:pic>
        <p:nvPicPr>
          <p:cNvPr id="13" name="Picture 12" descr="Text&#10;&#10;Description automatically generated">
            <a:extLst>
              <a:ext uri="{FF2B5EF4-FFF2-40B4-BE49-F238E27FC236}">
                <a16:creationId xmlns:a16="http://schemas.microsoft.com/office/drawing/2014/main" id="{7B50931E-2EBE-4B9A-87D2-81207D1EFE3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238125"/>
            <a:ext cx="10515600" cy="7024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600200"/>
            <a:ext cx="10515600" cy="43179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D3C611C-30A4-4F04-8ED3-9DAD22433B84}"/>
              </a:ext>
            </a:extLst>
          </p:cNvPr>
          <p:cNvSpPr>
            <a:spLocks noGrp="1"/>
          </p:cNvSpPr>
          <p:nvPr>
            <p:ph type="ftr" sz="quarter" idx="3"/>
          </p:nvPr>
        </p:nvSpPr>
        <p:spPr>
          <a:xfrm>
            <a:off x="4680857" y="6410780"/>
            <a:ext cx="6395357"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r>
              <a:rPr lang="en-US" dirty="0"/>
              <a:t>Ppe part 2 – Gloves &amp; Gowns</a:t>
            </a:r>
          </a:p>
        </p:txBody>
      </p:sp>
      <p:sp>
        <p:nvSpPr>
          <p:cNvPr id="6" name="Slide Number Placeholder 5">
            <a:extLst>
              <a:ext uri="{FF2B5EF4-FFF2-40B4-BE49-F238E27FC236}">
                <a16:creationId xmlns:a16="http://schemas.microsoft.com/office/drawing/2014/main" id="{79B5286E-42F1-4E16-BED0-F8917B0AF489}"/>
              </a:ext>
            </a:extLst>
          </p:cNvPr>
          <p:cNvSpPr>
            <a:spLocks noGrp="1"/>
          </p:cNvSpPr>
          <p:nvPr>
            <p:ph type="sldNum" sz="quarter" idx="4"/>
          </p:nvPr>
        </p:nvSpPr>
        <p:spPr>
          <a:xfrm>
            <a:off x="11353800" y="6410780"/>
            <a:ext cx="620486"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0921C750-0A2B-4FC2-9266-872E12118BE5}" type="slidenum">
              <a:rPr lang="en-US" smtClean="0"/>
              <a:pPr/>
              <a:t>‹#›</a:t>
            </a:fld>
            <a:endParaRPr lang="en-US" dirty="0"/>
          </a:p>
        </p:txBody>
      </p:sp>
      <p:sp>
        <p:nvSpPr>
          <p:cNvPr id="4" name="Date Placeholder 3">
            <a:extLst>
              <a:ext uri="{FF2B5EF4-FFF2-40B4-BE49-F238E27FC236}">
                <a16:creationId xmlns:a16="http://schemas.microsoft.com/office/drawing/2014/main" id="{8742E50E-A16E-4403-B0B9-284DF3835470}"/>
              </a:ext>
            </a:extLst>
          </p:cNvPr>
          <p:cNvSpPr>
            <a:spLocks noGrp="1"/>
          </p:cNvSpPr>
          <p:nvPr>
            <p:ph type="dt" sz="half" idx="2"/>
          </p:nvPr>
        </p:nvSpPr>
        <p:spPr>
          <a:xfrm>
            <a:off x="2615778" y="6410779"/>
            <a:ext cx="1787494"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5ED7752E-7133-482D-800C-6311BD69796A}" type="datetime1">
              <a:rPr lang="en-US" smtClean="0"/>
              <a:t>9/16/2021</a:t>
            </a:fld>
            <a:endParaRPr lang="en-US" dirty="0"/>
          </a:p>
        </p:txBody>
      </p:sp>
    </p:spTree>
    <p:extLst>
      <p:ext uri="{BB962C8B-B14F-4D97-AF65-F5344CB8AC3E}">
        <p14:creationId xmlns:p14="http://schemas.microsoft.com/office/powerpoint/2010/main" val="159425176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3" r:id="rId9"/>
    <p:sldLayoutId id="2147483674" r:id="rId10"/>
    <p:sldLayoutId id="2147483675" r:id="rId11"/>
    <p:sldLayoutId id="2147483672"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51" r:id="rId22"/>
    <p:sldLayoutId id="2147483661" r:id="rId23"/>
  </p:sldLayoutIdLst>
  <p:hf hdr="0" dt="0"/>
  <p:txStyles>
    <p:titleStyle>
      <a:lvl1pPr algn="l" defTabSz="914400" rtl="0" eaLnBrk="1" latinLnBrk="0" hangingPunct="1">
        <a:lnSpc>
          <a:spcPct val="90000"/>
        </a:lnSpc>
        <a:spcBef>
          <a:spcPct val="0"/>
        </a:spcBef>
        <a:buNone/>
        <a:defRPr sz="3000" b="1" kern="1200" cap="all" baseline="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6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notesSlide" Target="../notesSlides/notesSlide5.xml"/><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1.xml"/><Relationship Id="rId1" Type="http://schemas.openxmlformats.org/officeDocument/2006/relationships/tags" Target="../tags/tag9.xml"/><Relationship Id="rId5" Type="http://schemas.openxmlformats.org/officeDocument/2006/relationships/image" Target="../media/image19.png"/><Relationship Id="rId4" Type="http://schemas.openxmlformats.org/officeDocument/2006/relationships/hyperlink" Target="http://bit.ly/WhatsARespirator"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hyperlink" Target="https://www.youtube.com/playlist?list=PLvrp9iOILTQZQGtDnSDGViKDdRtIc13VX" TargetMode="Externa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hyperlink" Target="https://twitter.com/CDC_Firstline" TargetMode="External"/><Relationship Id="rId5" Type="http://schemas.openxmlformats.org/officeDocument/2006/relationships/hyperlink" Target="https://www.facebook.com/CDCProjectFirstline/" TargetMode="External"/><Relationship Id="rId4" Type="http://schemas.openxmlformats.org/officeDocument/2006/relationships/hyperlink" Target="https://www.cdc.gov/infectioncontrol/projectfirstline/index.html"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FF680F-6853-4E30-AE37-B6BD8F076D5F}"/>
              </a:ext>
            </a:extLst>
          </p:cNvPr>
          <p:cNvSpPr>
            <a:spLocks noGrp="1"/>
          </p:cNvSpPr>
          <p:nvPr>
            <p:ph type="ctrTitle"/>
          </p:nvPr>
        </p:nvSpPr>
        <p:spPr>
          <a:xfrm>
            <a:off x="673100" y="1122363"/>
            <a:ext cx="6229350" cy="2387600"/>
          </a:xfrm>
        </p:spPr>
        <p:txBody>
          <a:bodyPr>
            <a:normAutofit/>
          </a:bodyPr>
          <a:lstStyle/>
          <a:p>
            <a:r>
              <a:rPr lang="en-US" dirty="0">
                <a:solidFill>
                  <a:schemeClr val="accent6"/>
                </a:solidFill>
              </a:rPr>
              <a:t>Topic 11: </a:t>
            </a:r>
            <a:br>
              <a:rPr lang="en-US" dirty="0"/>
            </a:br>
            <a:r>
              <a:rPr lang="en-US" dirty="0"/>
              <a:t>Ppe part 3 – </a:t>
            </a:r>
            <a:br>
              <a:rPr lang="en-US" dirty="0"/>
            </a:br>
            <a:r>
              <a:rPr lang="en-US" dirty="0"/>
              <a:t>Respirators</a:t>
            </a:r>
          </a:p>
        </p:txBody>
      </p:sp>
      <p:sp>
        <p:nvSpPr>
          <p:cNvPr id="5" name="Subtitle 4">
            <a:extLst>
              <a:ext uri="{FF2B5EF4-FFF2-40B4-BE49-F238E27FC236}">
                <a16:creationId xmlns:a16="http://schemas.microsoft.com/office/drawing/2014/main" id="{23DBCADF-6097-4DFA-A0E6-0BE1284651B5}"/>
              </a:ext>
            </a:extLst>
          </p:cNvPr>
          <p:cNvSpPr>
            <a:spLocks noGrp="1"/>
          </p:cNvSpPr>
          <p:nvPr>
            <p:ph type="subTitle" idx="1"/>
          </p:nvPr>
        </p:nvSpPr>
        <p:spPr>
          <a:xfrm>
            <a:off x="5474878" y="5903354"/>
            <a:ext cx="6229350" cy="638032"/>
          </a:xfrm>
        </p:spPr>
        <p:txBody>
          <a:bodyPr/>
          <a:lstStyle/>
          <a:p>
            <a:r>
              <a:rPr lang="en-US" dirty="0"/>
              <a:t>[Date of training]</a:t>
            </a:r>
          </a:p>
        </p:txBody>
      </p:sp>
      <p:pic>
        <p:nvPicPr>
          <p:cNvPr id="6" name="Picture 5" descr="Logo: Project Firstline - &#10;CDC's National Training Collaborative for Healthcare Infection Prevention &amp; Control">
            <a:extLst>
              <a:ext uri="{FF2B5EF4-FFF2-40B4-BE49-F238E27FC236}">
                <a16:creationId xmlns:a16="http://schemas.microsoft.com/office/drawing/2014/main" id="{4B7AC86D-2DD8-422E-80B2-EC57A9280F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973" y="5554857"/>
            <a:ext cx="2644007" cy="992878"/>
          </a:xfrm>
          <a:prstGeom prst="rect">
            <a:avLst/>
          </a:prstGeom>
        </p:spPr>
      </p:pic>
    </p:spTree>
    <p:custDataLst>
      <p:tags r:id="rId1"/>
    </p:custDataLst>
    <p:extLst>
      <p:ext uri="{BB962C8B-B14F-4D97-AF65-F5344CB8AC3E}">
        <p14:creationId xmlns:p14="http://schemas.microsoft.com/office/powerpoint/2010/main" val="3067687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FBA-C5E4-4796-B1BA-2C74B474DBD9}"/>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EE37E44E-C09B-4823-8BE9-5B13697AB3A7}"/>
              </a:ext>
            </a:extLst>
          </p:cNvPr>
          <p:cNvSpPr>
            <a:spLocks noGrp="1"/>
          </p:cNvSpPr>
          <p:nvPr>
            <p:ph idx="1"/>
          </p:nvPr>
        </p:nvSpPr>
        <p:spPr>
          <a:xfrm>
            <a:off x="838200" y="1703231"/>
            <a:ext cx="10515600" cy="4317999"/>
          </a:xfrm>
        </p:spPr>
        <p:txBody>
          <a:bodyPr>
            <a:normAutofit/>
          </a:bodyPr>
          <a:lstStyle/>
          <a:p>
            <a:r>
              <a:rPr lang="en-US" dirty="0"/>
              <a:t>Introductions</a:t>
            </a:r>
          </a:p>
          <a:p>
            <a:pPr>
              <a:spcBef>
                <a:spcPts val="2400"/>
              </a:spcBef>
            </a:pPr>
            <a:r>
              <a:rPr lang="en-US" dirty="0"/>
              <a:t>Videos and Discussion</a:t>
            </a:r>
          </a:p>
          <a:p>
            <a:pPr lvl="1">
              <a:spcBef>
                <a:spcPts val="2400"/>
              </a:spcBef>
            </a:pPr>
            <a:r>
              <a:rPr lang="en-US" dirty="0"/>
              <a:t>What is a Respirator?</a:t>
            </a:r>
          </a:p>
          <a:p>
            <a:pPr lvl="1">
              <a:spcBef>
                <a:spcPts val="2400"/>
              </a:spcBef>
            </a:pPr>
            <a:r>
              <a:rPr lang="en-US" dirty="0"/>
              <a:t>What is an N95 Respirator?</a:t>
            </a:r>
          </a:p>
          <a:p>
            <a:pPr lvl="1">
              <a:spcBef>
                <a:spcPts val="2400"/>
              </a:spcBef>
            </a:pPr>
            <a:r>
              <a:rPr lang="en-US" dirty="0"/>
              <a:t>How Do I Test the Seal on my N95?</a:t>
            </a:r>
          </a:p>
          <a:p>
            <a:pPr>
              <a:spcBef>
                <a:spcPts val="2400"/>
              </a:spcBef>
            </a:pPr>
            <a:r>
              <a:rPr lang="en-US" dirty="0"/>
              <a:t>Reflection</a:t>
            </a:r>
          </a:p>
        </p:txBody>
      </p:sp>
      <p:sp>
        <p:nvSpPr>
          <p:cNvPr id="4" name="Footer Placeholder 3">
            <a:extLst>
              <a:ext uri="{FF2B5EF4-FFF2-40B4-BE49-F238E27FC236}">
                <a16:creationId xmlns:a16="http://schemas.microsoft.com/office/drawing/2014/main" id="{86B940EB-D003-4AA9-8286-BDA1DC4F4EEF}"/>
              </a:ext>
            </a:extLst>
          </p:cNvPr>
          <p:cNvSpPr>
            <a:spLocks noGrp="1"/>
          </p:cNvSpPr>
          <p:nvPr>
            <p:ph type="ftr" sz="quarter" idx="11"/>
          </p:nvPr>
        </p:nvSpPr>
        <p:spPr/>
        <p:txBody>
          <a:bodyPr/>
          <a:lstStyle/>
          <a:p>
            <a:r>
              <a:rPr lang="en-US" dirty="0"/>
              <a:t>PPE Part 3 – Respirators</a:t>
            </a:r>
          </a:p>
        </p:txBody>
      </p:sp>
      <p:sp>
        <p:nvSpPr>
          <p:cNvPr id="5" name="Slide Number Placeholder 4">
            <a:extLst>
              <a:ext uri="{FF2B5EF4-FFF2-40B4-BE49-F238E27FC236}">
                <a16:creationId xmlns:a16="http://schemas.microsoft.com/office/drawing/2014/main" id="{49D5E81C-FE22-4517-94FB-B5F8C282AA41}"/>
              </a:ext>
            </a:extLst>
          </p:cNvPr>
          <p:cNvSpPr>
            <a:spLocks noGrp="1"/>
          </p:cNvSpPr>
          <p:nvPr>
            <p:ph type="sldNum" sz="quarter" idx="12"/>
          </p:nvPr>
        </p:nvSpPr>
        <p:spPr/>
        <p:txBody>
          <a:bodyPr/>
          <a:lstStyle/>
          <a:p>
            <a:fld id="{0921C750-0A2B-4FC2-9266-872E12118BE5}" type="slidenum">
              <a:rPr lang="en-US" smtClean="0"/>
              <a:t>2</a:t>
            </a:fld>
            <a:endParaRPr lang="en-US" dirty="0"/>
          </a:p>
        </p:txBody>
      </p:sp>
    </p:spTree>
    <p:custDataLst>
      <p:tags r:id="rId1"/>
    </p:custDataLst>
    <p:extLst>
      <p:ext uri="{BB962C8B-B14F-4D97-AF65-F5344CB8AC3E}">
        <p14:creationId xmlns:p14="http://schemas.microsoft.com/office/powerpoint/2010/main" val="799745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FBA-C5E4-4796-B1BA-2C74B474DBD9}"/>
              </a:ext>
            </a:extLst>
          </p:cNvPr>
          <p:cNvSpPr>
            <a:spLocks noGrp="1"/>
          </p:cNvSpPr>
          <p:nvPr>
            <p:ph type="title"/>
          </p:nvPr>
        </p:nvSpPr>
        <p:spPr>
          <a:xfrm>
            <a:off x="838200" y="238125"/>
            <a:ext cx="10515600" cy="702457"/>
          </a:xfrm>
        </p:spPr>
        <p:txBody>
          <a:bodyPr/>
          <a:lstStyle/>
          <a:p>
            <a:r>
              <a:rPr lang="en-US" dirty="0"/>
              <a:t>Learning Objectives</a:t>
            </a:r>
          </a:p>
        </p:txBody>
      </p:sp>
      <p:sp>
        <p:nvSpPr>
          <p:cNvPr id="3" name="Content Placeholder 2">
            <a:extLst>
              <a:ext uri="{FF2B5EF4-FFF2-40B4-BE49-F238E27FC236}">
                <a16:creationId xmlns:a16="http://schemas.microsoft.com/office/drawing/2014/main" id="{EE37E44E-C09B-4823-8BE9-5B13697AB3A7}"/>
              </a:ext>
            </a:extLst>
          </p:cNvPr>
          <p:cNvSpPr>
            <a:spLocks noGrp="1"/>
          </p:cNvSpPr>
          <p:nvPr>
            <p:ph idx="1"/>
          </p:nvPr>
        </p:nvSpPr>
        <p:spPr>
          <a:xfrm>
            <a:off x="838200" y="1600200"/>
            <a:ext cx="10774680" cy="4318000"/>
          </a:xfrm>
        </p:spPr>
        <p:txBody>
          <a:bodyPr>
            <a:normAutofit/>
          </a:bodyPr>
          <a:lstStyle/>
          <a:p>
            <a:pPr lvl="0"/>
            <a:r>
              <a:rPr lang="en-US" dirty="0"/>
              <a:t>Describe one (1) job of a respirator.</a:t>
            </a:r>
          </a:p>
          <a:p>
            <a:pPr lvl="0"/>
            <a:r>
              <a:rPr lang="en-US" dirty="0"/>
              <a:t>Describe two (2) aspects of N95s that ensure they protect the wearer from inhaling very small particles.</a:t>
            </a:r>
          </a:p>
          <a:p>
            <a:pPr lvl="0"/>
            <a:r>
              <a:rPr lang="en-US" dirty="0"/>
              <a:t>Explain one </a:t>
            </a:r>
            <a:r>
              <a:rPr lang="haw-US" dirty="0"/>
              <a:t>(1) </a:t>
            </a:r>
            <a:r>
              <a:rPr lang="en-US" dirty="0"/>
              <a:t>way to perform an N95 user seal check and why it is important. </a:t>
            </a:r>
          </a:p>
          <a:p>
            <a:pPr lvl="0"/>
            <a:r>
              <a:rPr lang="en-US" dirty="0"/>
              <a:t>Discuss two (2) possible actions you can take if a leak in the N95 is detected.</a:t>
            </a:r>
          </a:p>
        </p:txBody>
      </p:sp>
      <p:sp>
        <p:nvSpPr>
          <p:cNvPr id="4" name="Footer Placeholder 3">
            <a:extLst>
              <a:ext uri="{FF2B5EF4-FFF2-40B4-BE49-F238E27FC236}">
                <a16:creationId xmlns:a16="http://schemas.microsoft.com/office/drawing/2014/main" id="{F2B812D3-490F-4E45-A494-3AB30E2D5A74}"/>
              </a:ext>
            </a:extLst>
          </p:cNvPr>
          <p:cNvSpPr>
            <a:spLocks noGrp="1"/>
          </p:cNvSpPr>
          <p:nvPr>
            <p:ph type="ftr" sz="quarter" idx="11"/>
          </p:nvPr>
        </p:nvSpPr>
        <p:spPr>
          <a:xfrm>
            <a:off x="4680857" y="6410780"/>
            <a:ext cx="6395357" cy="365125"/>
          </a:xfrm>
        </p:spPr>
        <p:txBody>
          <a:bodyPr/>
          <a:lstStyle/>
          <a:p>
            <a:r>
              <a:rPr lang="en-US" dirty="0"/>
              <a:t>PPE Part 3 – Respirators</a:t>
            </a:r>
          </a:p>
        </p:txBody>
      </p:sp>
      <p:sp>
        <p:nvSpPr>
          <p:cNvPr id="5" name="Slide Number Placeholder 4">
            <a:extLst>
              <a:ext uri="{FF2B5EF4-FFF2-40B4-BE49-F238E27FC236}">
                <a16:creationId xmlns:a16="http://schemas.microsoft.com/office/drawing/2014/main" id="{C52679F8-5A44-4C19-A83A-2FB2F0391150}"/>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3</a:t>
            </a:fld>
            <a:endParaRPr lang="en-US" dirty="0"/>
          </a:p>
        </p:txBody>
      </p:sp>
    </p:spTree>
    <p:custDataLst>
      <p:tags r:id="rId1"/>
    </p:custDataLst>
    <p:extLst>
      <p:ext uri="{BB962C8B-B14F-4D97-AF65-F5344CB8AC3E}">
        <p14:creationId xmlns:p14="http://schemas.microsoft.com/office/powerpoint/2010/main" val="3949778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FBA-C5E4-4796-B1BA-2C74B474DBD9}"/>
              </a:ext>
            </a:extLst>
          </p:cNvPr>
          <p:cNvSpPr>
            <a:spLocks noGrp="1"/>
          </p:cNvSpPr>
          <p:nvPr>
            <p:ph type="title"/>
          </p:nvPr>
        </p:nvSpPr>
        <p:spPr>
          <a:xfrm>
            <a:off x="838200" y="238125"/>
            <a:ext cx="10515600" cy="702457"/>
          </a:xfrm>
        </p:spPr>
        <p:txBody>
          <a:bodyPr/>
          <a:lstStyle/>
          <a:p>
            <a:r>
              <a:rPr lang="en-US" dirty="0"/>
              <a:t>Introductions </a:t>
            </a:r>
          </a:p>
        </p:txBody>
      </p:sp>
      <p:sp>
        <p:nvSpPr>
          <p:cNvPr id="3" name="Content Placeholder 2">
            <a:extLst>
              <a:ext uri="{FF2B5EF4-FFF2-40B4-BE49-F238E27FC236}">
                <a16:creationId xmlns:a16="http://schemas.microsoft.com/office/drawing/2014/main" id="{EE37E44E-C09B-4823-8BE9-5B13697AB3A7}"/>
              </a:ext>
            </a:extLst>
          </p:cNvPr>
          <p:cNvSpPr>
            <a:spLocks noGrp="1"/>
          </p:cNvSpPr>
          <p:nvPr>
            <p:ph idx="1"/>
          </p:nvPr>
        </p:nvSpPr>
        <p:spPr>
          <a:xfrm>
            <a:off x="838201" y="1600200"/>
            <a:ext cx="7731642" cy="4318000"/>
          </a:xfrm>
        </p:spPr>
        <p:txBody>
          <a:bodyPr>
            <a:normAutofit/>
          </a:bodyPr>
          <a:lstStyle/>
          <a:p>
            <a:pPr marL="0" lvl="0" indent="0">
              <a:buNone/>
            </a:pPr>
            <a:r>
              <a:rPr lang="en-US" b="1" dirty="0"/>
              <a:t>Please introduce yourself with:</a:t>
            </a:r>
          </a:p>
          <a:p>
            <a:pPr lvl="0"/>
            <a:r>
              <a:rPr lang="en-US" dirty="0"/>
              <a:t>Your name</a:t>
            </a:r>
          </a:p>
          <a:p>
            <a:pPr lvl="0"/>
            <a:r>
              <a:rPr lang="en-US" dirty="0"/>
              <a:t>Your role (e.g., organization, unit)</a:t>
            </a:r>
          </a:p>
          <a:p>
            <a:pPr lvl="0"/>
            <a:r>
              <a:rPr lang="en-US" dirty="0"/>
              <a:t>Do you regularly wear respirators on the job?</a:t>
            </a:r>
          </a:p>
        </p:txBody>
      </p:sp>
      <p:sp>
        <p:nvSpPr>
          <p:cNvPr id="4" name="Footer Placeholder 3">
            <a:extLst>
              <a:ext uri="{FF2B5EF4-FFF2-40B4-BE49-F238E27FC236}">
                <a16:creationId xmlns:a16="http://schemas.microsoft.com/office/drawing/2014/main" id="{346030C1-AB9A-424A-A573-E552837D5BC8}"/>
              </a:ext>
            </a:extLst>
          </p:cNvPr>
          <p:cNvSpPr>
            <a:spLocks noGrp="1"/>
          </p:cNvSpPr>
          <p:nvPr>
            <p:ph type="ftr" sz="quarter" idx="11"/>
          </p:nvPr>
        </p:nvSpPr>
        <p:spPr>
          <a:xfrm>
            <a:off x="4680857" y="6410780"/>
            <a:ext cx="6395357" cy="365125"/>
          </a:xfrm>
        </p:spPr>
        <p:txBody>
          <a:bodyPr/>
          <a:lstStyle/>
          <a:p>
            <a:r>
              <a:rPr lang="en-US" dirty="0"/>
              <a:t>PPE Part 3 – Respirators</a:t>
            </a:r>
          </a:p>
        </p:txBody>
      </p:sp>
      <p:sp>
        <p:nvSpPr>
          <p:cNvPr id="5" name="Slide Number Placeholder 4">
            <a:extLst>
              <a:ext uri="{FF2B5EF4-FFF2-40B4-BE49-F238E27FC236}">
                <a16:creationId xmlns:a16="http://schemas.microsoft.com/office/drawing/2014/main" id="{845488E7-8B7C-4304-B825-71BE1CB905AB}"/>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4</a:t>
            </a:fld>
            <a:endParaRPr lang="en-US" dirty="0"/>
          </a:p>
        </p:txBody>
      </p:sp>
    </p:spTree>
    <p:custDataLst>
      <p:tags r:id="rId1"/>
    </p:custDataLst>
    <p:extLst>
      <p:ext uri="{BB962C8B-B14F-4D97-AF65-F5344CB8AC3E}">
        <p14:creationId xmlns:p14="http://schemas.microsoft.com/office/powerpoint/2010/main" val="2911151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D937C-E626-4C94-83AA-85AB168122C4}"/>
              </a:ext>
            </a:extLst>
          </p:cNvPr>
          <p:cNvSpPr>
            <a:spLocks noGrp="1"/>
          </p:cNvSpPr>
          <p:nvPr>
            <p:ph type="title"/>
          </p:nvPr>
        </p:nvSpPr>
        <p:spPr/>
        <p:txBody>
          <a:bodyPr/>
          <a:lstStyle/>
          <a:p>
            <a:r>
              <a:rPr lang="en-US" dirty="0"/>
              <a:t>Recommended PPE for COVID-19 </a:t>
            </a:r>
          </a:p>
        </p:txBody>
      </p:sp>
      <p:sp>
        <p:nvSpPr>
          <p:cNvPr id="25" name="Freeform: Shape 24">
            <a:extLst>
              <a:ext uri="{FF2B5EF4-FFF2-40B4-BE49-F238E27FC236}">
                <a16:creationId xmlns:a16="http://schemas.microsoft.com/office/drawing/2014/main" id="{47B8C7C7-9648-4C01-B81F-FA945F1D3D51}"/>
              </a:ext>
              <a:ext uri="{C183D7F6-B498-43B3-948B-1728B52AA6E4}">
                <adec:decorative xmlns:adec="http://schemas.microsoft.com/office/drawing/2017/decorative" val="1"/>
              </a:ext>
            </a:extLst>
          </p:cNvPr>
          <p:cNvSpPr/>
          <p:nvPr/>
        </p:nvSpPr>
        <p:spPr>
          <a:xfrm>
            <a:off x="905933" y="1431540"/>
            <a:ext cx="3316932" cy="4370950"/>
          </a:xfrm>
          <a:custGeom>
            <a:avLst/>
            <a:gdLst>
              <a:gd name="connsiteX0" fmla="*/ 0 w 3316932"/>
              <a:gd name="connsiteY0" fmla="*/ 0 h 1990159"/>
              <a:gd name="connsiteX1" fmla="*/ 3316932 w 3316932"/>
              <a:gd name="connsiteY1" fmla="*/ 0 h 1990159"/>
              <a:gd name="connsiteX2" fmla="*/ 3316932 w 3316932"/>
              <a:gd name="connsiteY2" fmla="*/ 1990159 h 1990159"/>
              <a:gd name="connsiteX3" fmla="*/ 0 w 3316932"/>
              <a:gd name="connsiteY3" fmla="*/ 1990159 h 1990159"/>
              <a:gd name="connsiteX4" fmla="*/ 0 w 3316932"/>
              <a:gd name="connsiteY4" fmla="*/ 0 h 1990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932" h="1990159">
                <a:moveTo>
                  <a:pt x="0" y="0"/>
                </a:moveTo>
                <a:lnTo>
                  <a:pt x="3316932" y="0"/>
                </a:lnTo>
                <a:lnTo>
                  <a:pt x="3316932" y="1990159"/>
                </a:lnTo>
                <a:lnTo>
                  <a:pt x="0" y="1990159"/>
                </a:lnTo>
                <a:lnTo>
                  <a:pt x="0" y="0"/>
                </a:lnTo>
                <a:close/>
              </a:path>
            </a:pathLst>
          </a:custGeom>
          <a:solidFill>
            <a:schemeClr val="bg1">
              <a:lumMod val="95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en-US" sz="2800" b="1" kern="1200" dirty="0">
              <a:solidFill>
                <a:schemeClr val="bg1"/>
              </a:solidFill>
            </a:endParaRPr>
          </a:p>
          <a:p>
            <a:pPr marL="0" lvl="0" indent="0" algn="ctr" defTabSz="1244600">
              <a:lnSpc>
                <a:spcPct val="90000"/>
              </a:lnSpc>
              <a:spcBef>
                <a:spcPct val="0"/>
              </a:spcBef>
              <a:spcAft>
                <a:spcPct val="35000"/>
              </a:spcAft>
              <a:buNone/>
            </a:pPr>
            <a:endParaRPr lang="en-US" sz="2800" b="1" dirty="0">
              <a:solidFill>
                <a:schemeClr val="bg1"/>
              </a:solidFill>
            </a:endParaRPr>
          </a:p>
          <a:p>
            <a:pPr marL="0" lvl="0" indent="0" algn="ctr" defTabSz="1244600">
              <a:lnSpc>
                <a:spcPct val="90000"/>
              </a:lnSpc>
              <a:spcBef>
                <a:spcPct val="0"/>
              </a:spcBef>
              <a:spcAft>
                <a:spcPct val="35000"/>
              </a:spcAft>
              <a:buNone/>
            </a:pPr>
            <a:endParaRPr lang="en-US" sz="2800" b="1" kern="1200" dirty="0">
              <a:solidFill>
                <a:schemeClr val="bg1"/>
              </a:solidFill>
            </a:endParaRPr>
          </a:p>
          <a:p>
            <a:pPr marL="0" lvl="0" indent="0" algn="ctr" defTabSz="1244600">
              <a:lnSpc>
                <a:spcPct val="90000"/>
              </a:lnSpc>
              <a:spcBef>
                <a:spcPct val="0"/>
              </a:spcBef>
              <a:spcAft>
                <a:spcPct val="35000"/>
              </a:spcAft>
              <a:buNone/>
            </a:pPr>
            <a:endParaRPr lang="en-US" sz="2800" b="1" dirty="0">
              <a:solidFill>
                <a:schemeClr val="bg1"/>
              </a:solidFill>
            </a:endParaRPr>
          </a:p>
          <a:p>
            <a:pPr marL="0" lvl="0" indent="0" algn="ctr" defTabSz="1244600">
              <a:lnSpc>
                <a:spcPct val="90000"/>
              </a:lnSpc>
              <a:spcBef>
                <a:spcPct val="0"/>
              </a:spcBef>
              <a:spcAft>
                <a:spcPct val="35000"/>
              </a:spcAft>
              <a:buNone/>
            </a:pPr>
            <a:endParaRPr lang="en-US" sz="2800" b="1" kern="1200" dirty="0">
              <a:solidFill>
                <a:schemeClr val="bg1"/>
              </a:solidFill>
            </a:endParaRPr>
          </a:p>
          <a:p>
            <a:pPr marL="0" lvl="0" indent="0" algn="ctr" defTabSz="1244600">
              <a:lnSpc>
                <a:spcPct val="90000"/>
              </a:lnSpc>
              <a:spcBef>
                <a:spcPct val="0"/>
              </a:spcBef>
              <a:spcAft>
                <a:spcPct val="35000"/>
              </a:spcAft>
              <a:buNone/>
            </a:pPr>
            <a:endParaRPr lang="en-US" sz="2800" b="1" dirty="0">
              <a:solidFill>
                <a:schemeClr val="bg1"/>
              </a:solidFill>
            </a:endParaRPr>
          </a:p>
          <a:p>
            <a:pPr marL="0" lvl="0" indent="0" algn="ctr" defTabSz="1244600">
              <a:lnSpc>
                <a:spcPct val="90000"/>
              </a:lnSpc>
              <a:spcBef>
                <a:spcPct val="0"/>
              </a:spcBef>
              <a:spcAft>
                <a:spcPct val="35000"/>
              </a:spcAft>
              <a:buNone/>
            </a:pPr>
            <a:endParaRPr lang="en-US" sz="2800" b="1" kern="1200" dirty="0">
              <a:solidFill>
                <a:schemeClr val="bg1"/>
              </a:solidFill>
            </a:endParaRPr>
          </a:p>
          <a:p>
            <a:pPr marL="0" lvl="0" indent="0" algn="ctr" defTabSz="1244600">
              <a:lnSpc>
                <a:spcPct val="90000"/>
              </a:lnSpc>
              <a:spcBef>
                <a:spcPct val="0"/>
              </a:spcBef>
              <a:spcAft>
                <a:spcPct val="35000"/>
              </a:spcAft>
              <a:buNone/>
            </a:pPr>
            <a:r>
              <a:rPr lang="en-US" sz="2800" kern="1200" dirty="0">
                <a:solidFill>
                  <a:schemeClr val="tx1"/>
                </a:solidFill>
              </a:rPr>
              <a:t>Eye Protection</a:t>
            </a:r>
          </a:p>
        </p:txBody>
      </p:sp>
      <p:grpSp>
        <p:nvGrpSpPr>
          <p:cNvPr id="26" name="Group 25" descr="eye protection and face shield">
            <a:extLst>
              <a:ext uri="{FF2B5EF4-FFF2-40B4-BE49-F238E27FC236}">
                <a16:creationId xmlns:a16="http://schemas.microsoft.com/office/drawing/2014/main" id="{519D195F-95CD-4F43-AA00-2E9CF79A08CC}"/>
              </a:ext>
            </a:extLst>
          </p:cNvPr>
          <p:cNvGrpSpPr/>
          <p:nvPr/>
        </p:nvGrpSpPr>
        <p:grpSpPr>
          <a:xfrm>
            <a:off x="619953" y="2210259"/>
            <a:ext cx="3615548" cy="2411292"/>
            <a:chOff x="643857" y="2201115"/>
            <a:chExt cx="3615548" cy="2411292"/>
          </a:xfrm>
        </p:grpSpPr>
        <p:pic>
          <p:nvPicPr>
            <p:cNvPr id="27" name="Graphic 26">
              <a:extLst>
                <a:ext uri="{FF2B5EF4-FFF2-40B4-BE49-F238E27FC236}">
                  <a16:creationId xmlns:a16="http://schemas.microsoft.com/office/drawing/2014/main" id="{50169E81-5A77-429C-A8BF-E0880324E2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64096" y="2218334"/>
              <a:ext cx="2795309" cy="737601"/>
            </a:xfrm>
            <a:prstGeom prst="rect">
              <a:avLst/>
            </a:prstGeom>
            <a:effectLst>
              <a:outerShdw dist="190500" dir="2700000" algn="tl" rotWithShape="0">
                <a:prstClr val="black">
                  <a:alpha val="40000"/>
                </a:prstClr>
              </a:outerShdw>
            </a:effectLst>
          </p:spPr>
        </p:pic>
        <p:grpSp>
          <p:nvGrpSpPr>
            <p:cNvPr id="28" name="Group 27">
              <a:extLst>
                <a:ext uri="{FF2B5EF4-FFF2-40B4-BE49-F238E27FC236}">
                  <a16:creationId xmlns:a16="http://schemas.microsoft.com/office/drawing/2014/main" id="{8AD1806D-BDCC-4AAF-8EB1-14ED7C269E22}"/>
                </a:ext>
              </a:extLst>
            </p:cNvPr>
            <p:cNvGrpSpPr/>
            <p:nvPr/>
          </p:nvGrpSpPr>
          <p:grpSpPr>
            <a:xfrm>
              <a:off x="643857" y="2201115"/>
              <a:ext cx="3579008" cy="2411292"/>
              <a:chOff x="576124" y="2201115"/>
              <a:chExt cx="3579008" cy="2411292"/>
            </a:xfrm>
          </p:grpSpPr>
          <p:pic>
            <p:nvPicPr>
              <p:cNvPr id="29" name="Graphic 28">
                <a:extLst>
                  <a:ext uri="{FF2B5EF4-FFF2-40B4-BE49-F238E27FC236}">
                    <a16:creationId xmlns:a16="http://schemas.microsoft.com/office/drawing/2014/main" id="{89C5D461-EB87-4FA0-8A1E-2BEFB2CE1E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6124" y="3284040"/>
                <a:ext cx="2113443" cy="1328367"/>
              </a:xfrm>
              <a:prstGeom prst="rect">
                <a:avLst/>
              </a:prstGeom>
              <a:effectLst>
                <a:outerShdw dist="177800" dir="2700000" algn="tl" rotWithShape="0">
                  <a:prstClr val="black">
                    <a:alpha val="40000"/>
                  </a:prstClr>
                </a:outerShdw>
              </a:effectLst>
            </p:spPr>
          </p:pic>
          <p:pic>
            <p:nvPicPr>
              <p:cNvPr id="30" name="Graphic 29">
                <a:extLst>
                  <a:ext uri="{FF2B5EF4-FFF2-40B4-BE49-F238E27FC236}">
                    <a16:creationId xmlns:a16="http://schemas.microsoft.com/office/drawing/2014/main" id="{BA07C189-7BEA-42A4-9FE7-A2D24DC3BAE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53805" y="2201115"/>
                <a:ext cx="2801327" cy="2323623"/>
              </a:xfrm>
              <a:prstGeom prst="rect">
                <a:avLst/>
              </a:prstGeom>
            </p:spPr>
          </p:pic>
        </p:grpSp>
      </p:grpSp>
      <p:grpSp>
        <p:nvGrpSpPr>
          <p:cNvPr id="31" name="Group 30" descr="gloves and gown">
            <a:extLst>
              <a:ext uri="{FF2B5EF4-FFF2-40B4-BE49-F238E27FC236}">
                <a16:creationId xmlns:a16="http://schemas.microsoft.com/office/drawing/2014/main" id="{96B5B367-BAD9-4847-925C-0645A478F65F}"/>
              </a:ext>
            </a:extLst>
          </p:cNvPr>
          <p:cNvGrpSpPr/>
          <p:nvPr/>
        </p:nvGrpSpPr>
        <p:grpSpPr>
          <a:xfrm>
            <a:off x="4353389" y="1264015"/>
            <a:ext cx="3337632" cy="4538476"/>
            <a:chOff x="7813447" y="1254871"/>
            <a:chExt cx="3337632" cy="4538476"/>
          </a:xfrm>
        </p:grpSpPr>
        <p:sp>
          <p:nvSpPr>
            <p:cNvPr id="32" name="Freeform: Shape 31">
              <a:extLst>
                <a:ext uri="{FF2B5EF4-FFF2-40B4-BE49-F238E27FC236}">
                  <a16:creationId xmlns:a16="http://schemas.microsoft.com/office/drawing/2014/main" id="{A8DA3EA0-DCF0-4786-B588-2F7AAC93D8F0}"/>
                </a:ext>
              </a:extLst>
            </p:cNvPr>
            <p:cNvSpPr/>
            <p:nvPr/>
          </p:nvSpPr>
          <p:spPr>
            <a:xfrm>
              <a:off x="7834147" y="1422397"/>
              <a:ext cx="3316932" cy="4370950"/>
            </a:xfrm>
            <a:custGeom>
              <a:avLst/>
              <a:gdLst>
                <a:gd name="connsiteX0" fmla="*/ 0 w 3316932"/>
                <a:gd name="connsiteY0" fmla="*/ 0 h 1990159"/>
                <a:gd name="connsiteX1" fmla="*/ 3316932 w 3316932"/>
                <a:gd name="connsiteY1" fmla="*/ 0 h 1990159"/>
                <a:gd name="connsiteX2" fmla="*/ 3316932 w 3316932"/>
                <a:gd name="connsiteY2" fmla="*/ 1990159 h 1990159"/>
                <a:gd name="connsiteX3" fmla="*/ 0 w 3316932"/>
                <a:gd name="connsiteY3" fmla="*/ 1990159 h 1990159"/>
                <a:gd name="connsiteX4" fmla="*/ 0 w 3316932"/>
                <a:gd name="connsiteY4" fmla="*/ 0 h 1990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932" h="1990159">
                  <a:moveTo>
                    <a:pt x="0" y="0"/>
                  </a:moveTo>
                  <a:lnTo>
                    <a:pt x="3316932" y="0"/>
                  </a:lnTo>
                  <a:lnTo>
                    <a:pt x="3316932" y="1990159"/>
                  </a:lnTo>
                  <a:lnTo>
                    <a:pt x="0" y="1990159"/>
                  </a:lnTo>
                  <a:lnTo>
                    <a:pt x="0" y="0"/>
                  </a:lnTo>
                  <a:close/>
                </a:path>
              </a:pathLst>
            </a:custGeom>
            <a:solidFill>
              <a:schemeClr val="bg1">
                <a:lumMod val="95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en-US" sz="2800" b="1" kern="1200" dirty="0">
                <a:solidFill>
                  <a:schemeClr val="bg1"/>
                </a:solidFill>
              </a:endParaRPr>
            </a:p>
            <a:p>
              <a:pPr marL="0" lvl="0" indent="0" algn="ctr" defTabSz="1244600">
                <a:lnSpc>
                  <a:spcPct val="90000"/>
                </a:lnSpc>
                <a:spcBef>
                  <a:spcPct val="0"/>
                </a:spcBef>
                <a:spcAft>
                  <a:spcPct val="35000"/>
                </a:spcAft>
                <a:buNone/>
              </a:pPr>
              <a:endParaRPr lang="en-US" sz="2800" b="1" dirty="0">
                <a:solidFill>
                  <a:schemeClr val="bg1"/>
                </a:solidFill>
              </a:endParaRPr>
            </a:p>
            <a:p>
              <a:pPr marL="0" lvl="0" indent="0" algn="ctr" defTabSz="1244600">
                <a:lnSpc>
                  <a:spcPct val="90000"/>
                </a:lnSpc>
                <a:spcBef>
                  <a:spcPct val="0"/>
                </a:spcBef>
                <a:spcAft>
                  <a:spcPct val="35000"/>
                </a:spcAft>
                <a:buNone/>
              </a:pPr>
              <a:endParaRPr lang="en-US" sz="2800" b="1" kern="1200" dirty="0">
                <a:solidFill>
                  <a:schemeClr val="bg1"/>
                </a:solidFill>
              </a:endParaRPr>
            </a:p>
            <a:p>
              <a:pPr marL="0" lvl="0" indent="0" algn="ctr" defTabSz="1244600">
                <a:lnSpc>
                  <a:spcPct val="90000"/>
                </a:lnSpc>
                <a:spcBef>
                  <a:spcPct val="0"/>
                </a:spcBef>
                <a:spcAft>
                  <a:spcPct val="35000"/>
                </a:spcAft>
                <a:buNone/>
              </a:pPr>
              <a:endParaRPr lang="en-US" sz="2800" b="1" dirty="0">
                <a:solidFill>
                  <a:schemeClr val="bg1"/>
                </a:solidFill>
              </a:endParaRPr>
            </a:p>
            <a:p>
              <a:pPr marL="0" lvl="0" indent="0" algn="ctr" defTabSz="1244600">
                <a:lnSpc>
                  <a:spcPct val="90000"/>
                </a:lnSpc>
                <a:spcBef>
                  <a:spcPct val="0"/>
                </a:spcBef>
                <a:spcAft>
                  <a:spcPct val="35000"/>
                </a:spcAft>
                <a:buNone/>
              </a:pPr>
              <a:endParaRPr lang="en-US" sz="2800" b="1" kern="1200" dirty="0">
                <a:solidFill>
                  <a:schemeClr val="bg1"/>
                </a:solidFill>
              </a:endParaRPr>
            </a:p>
            <a:p>
              <a:pPr marL="0" lvl="0" indent="0" algn="ctr" defTabSz="1244600">
                <a:lnSpc>
                  <a:spcPct val="90000"/>
                </a:lnSpc>
                <a:spcBef>
                  <a:spcPct val="0"/>
                </a:spcBef>
                <a:spcAft>
                  <a:spcPct val="35000"/>
                </a:spcAft>
                <a:buNone/>
              </a:pPr>
              <a:endParaRPr lang="en-US" sz="2800" b="1" dirty="0">
                <a:solidFill>
                  <a:schemeClr val="bg1"/>
                </a:solidFill>
              </a:endParaRPr>
            </a:p>
            <a:p>
              <a:pPr marL="0" lvl="0" indent="0" algn="ctr" defTabSz="1244600">
                <a:lnSpc>
                  <a:spcPct val="90000"/>
                </a:lnSpc>
                <a:spcBef>
                  <a:spcPct val="0"/>
                </a:spcBef>
                <a:spcAft>
                  <a:spcPct val="35000"/>
                </a:spcAft>
                <a:buNone/>
              </a:pPr>
              <a:endParaRPr lang="en-US" sz="2800" b="1" kern="1200" dirty="0">
                <a:solidFill>
                  <a:schemeClr val="bg1"/>
                </a:solidFill>
              </a:endParaRPr>
            </a:p>
            <a:p>
              <a:pPr marL="0" lvl="0" indent="0" algn="ctr" defTabSz="1244600">
                <a:lnSpc>
                  <a:spcPct val="90000"/>
                </a:lnSpc>
                <a:spcBef>
                  <a:spcPct val="0"/>
                </a:spcBef>
                <a:spcAft>
                  <a:spcPct val="35000"/>
                </a:spcAft>
                <a:buNone/>
              </a:pPr>
              <a:r>
                <a:rPr lang="en-US" sz="2800" kern="1200" dirty="0">
                  <a:solidFill>
                    <a:schemeClr val="tx1"/>
                  </a:solidFill>
                </a:rPr>
                <a:t>Gloves &amp; Gown</a:t>
              </a:r>
            </a:p>
          </p:txBody>
        </p:sp>
        <p:pic>
          <p:nvPicPr>
            <p:cNvPr id="33" name="Graphic 32">
              <a:extLst>
                <a:ext uri="{FF2B5EF4-FFF2-40B4-BE49-F238E27FC236}">
                  <a16:creationId xmlns:a16="http://schemas.microsoft.com/office/drawing/2014/main" id="{EE65B988-D542-40D6-A3CF-836FE8F7D5D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22568" y="1254871"/>
              <a:ext cx="2353646" cy="3910273"/>
            </a:xfrm>
            <a:prstGeom prst="rect">
              <a:avLst/>
            </a:prstGeom>
            <a:effectLst>
              <a:outerShdw dist="177800" dir="2700000" algn="tl" rotWithShape="0">
                <a:prstClr val="black">
                  <a:alpha val="40000"/>
                </a:prstClr>
              </a:outerShdw>
            </a:effectLst>
          </p:spPr>
        </p:pic>
        <p:pic>
          <p:nvPicPr>
            <p:cNvPr id="34" name="Graphic 33">
              <a:extLst>
                <a:ext uri="{FF2B5EF4-FFF2-40B4-BE49-F238E27FC236}">
                  <a16:creationId xmlns:a16="http://schemas.microsoft.com/office/drawing/2014/main" id="{0B68BAD6-5FC1-4969-80F1-A1D4A5AADE9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20081774">
              <a:off x="7813447" y="2637777"/>
              <a:ext cx="2253723" cy="1981068"/>
            </a:xfrm>
            <a:prstGeom prst="rect">
              <a:avLst/>
            </a:prstGeom>
            <a:effectLst>
              <a:outerShdw dist="190500" dir="2700000" algn="tl" rotWithShape="0">
                <a:prstClr val="black">
                  <a:alpha val="40000"/>
                </a:prstClr>
              </a:outerShdw>
            </a:effectLst>
          </p:spPr>
        </p:pic>
      </p:grpSp>
      <p:sp>
        <p:nvSpPr>
          <p:cNvPr id="35" name="Freeform: Shape 34">
            <a:extLst>
              <a:ext uri="{FF2B5EF4-FFF2-40B4-BE49-F238E27FC236}">
                <a16:creationId xmlns:a16="http://schemas.microsoft.com/office/drawing/2014/main" id="{60892728-4ABF-49CA-B6F4-6D3AD3EDC7FA}"/>
              </a:ext>
              <a:ext uri="{C183D7F6-B498-43B3-948B-1728B52AA6E4}">
                <adec:decorative xmlns:adec="http://schemas.microsoft.com/office/drawing/2017/decorative" val="1"/>
              </a:ext>
            </a:extLst>
          </p:cNvPr>
          <p:cNvSpPr/>
          <p:nvPr/>
        </p:nvSpPr>
        <p:spPr>
          <a:xfrm>
            <a:off x="7834181" y="1431542"/>
            <a:ext cx="3316932" cy="4370950"/>
          </a:xfrm>
          <a:custGeom>
            <a:avLst/>
            <a:gdLst>
              <a:gd name="connsiteX0" fmla="*/ 0 w 3316932"/>
              <a:gd name="connsiteY0" fmla="*/ 0 h 1990159"/>
              <a:gd name="connsiteX1" fmla="*/ 3316932 w 3316932"/>
              <a:gd name="connsiteY1" fmla="*/ 0 h 1990159"/>
              <a:gd name="connsiteX2" fmla="*/ 3316932 w 3316932"/>
              <a:gd name="connsiteY2" fmla="*/ 1990159 h 1990159"/>
              <a:gd name="connsiteX3" fmla="*/ 0 w 3316932"/>
              <a:gd name="connsiteY3" fmla="*/ 1990159 h 1990159"/>
              <a:gd name="connsiteX4" fmla="*/ 0 w 3316932"/>
              <a:gd name="connsiteY4" fmla="*/ 0 h 1990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932" h="1990159">
                <a:moveTo>
                  <a:pt x="0" y="0"/>
                </a:moveTo>
                <a:lnTo>
                  <a:pt x="3316932" y="0"/>
                </a:lnTo>
                <a:lnTo>
                  <a:pt x="3316932" y="1990159"/>
                </a:lnTo>
                <a:lnTo>
                  <a:pt x="0" y="1990159"/>
                </a:lnTo>
                <a:lnTo>
                  <a:pt x="0" y="0"/>
                </a:lnTo>
                <a:close/>
              </a:path>
            </a:pathLst>
          </a:custGeom>
          <a:solidFill>
            <a:schemeClr val="tx2"/>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endParaRPr lang="en-US" sz="2800" kern="1200" dirty="0">
              <a:solidFill>
                <a:schemeClr val="tx1"/>
              </a:solidFill>
            </a:endParaRPr>
          </a:p>
          <a:p>
            <a:pPr marL="0" lvl="0" indent="0" algn="ctr" defTabSz="1244600">
              <a:lnSpc>
                <a:spcPct val="90000"/>
              </a:lnSpc>
              <a:spcBef>
                <a:spcPct val="0"/>
              </a:spcBef>
              <a:spcAft>
                <a:spcPct val="35000"/>
              </a:spcAft>
              <a:buNone/>
            </a:pPr>
            <a:endParaRPr lang="en-US" sz="2800" kern="1200" dirty="0">
              <a:solidFill>
                <a:schemeClr val="tx1"/>
              </a:solidFill>
            </a:endParaRPr>
          </a:p>
          <a:p>
            <a:pPr marL="0" lvl="0" indent="0" algn="ctr" defTabSz="1244600">
              <a:lnSpc>
                <a:spcPct val="90000"/>
              </a:lnSpc>
              <a:spcBef>
                <a:spcPct val="0"/>
              </a:spcBef>
              <a:spcAft>
                <a:spcPct val="35000"/>
              </a:spcAft>
              <a:buNone/>
            </a:pPr>
            <a:endParaRPr lang="en-US" sz="2800" dirty="0">
              <a:solidFill>
                <a:schemeClr val="tx1"/>
              </a:solidFill>
            </a:endParaRPr>
          </a:p>
          <a:p>
            <a:pPr marL="0" lvl="0" indent="0" algn="ctr" defTabSz="1244600">
              <a:lnSpc>
                <a:spcPct val="90000"/>
              </a:lnSpc>
              <a:spcBef>
                <a:spcPct val="0"/>
              </a:spcBef>
              <a:spcAft>
                <a:spcPct val="35000"/>
              </a:spcAft>
              <a:buNone/>
            </a:pPr>
            <a:endParaRPr lang="en-US" sz="2800" kern="1200" dirty="0">
              <a:solidFill>
                <a:schemeClr val="tx1"/>
              </a:solidFill>
            </a:endParaRPr>
          </a:p>
          <a:p>
            <a:pPr marL="0" lvl="0" indent="0" algn="ctr" defTabSz="1244600">
              <a:lnSpc>
                <a:spcPct val="90000"/>
              </a:lnSpc>
              <a:spcBef>
                <a:spcPct val="0"/>
              </a:spcBef>
              <a:spcAft>
                <a:spcPct val="35000"/>
              </a:spcAft>
              <a:buNone/>
            </a:pPr>
            <a:endParaRPr lang="en-US" sz="2800" dirty="0">
              <a:solidFill>
                <a:schemeClr val="tx1"/>
              </a:solidFill>
            </a:endParaRPr>
          </a:p>
          <a:p>
            <a:pPr marL="0" lvl="0" indent="0" algn="ctr" defTabSz="1244600">
              <a:lnSpc>
                <a:spcPct val="90000"/>
              </a:lnSpc>
              <a:spcBef>
                <a:spcPct val="0"/>
              </a:spcBef>
              <a:spcAft>
                <a:spcPct val="35000"/>
              </a:spcAft>
              <a:buNone/>
            </a:pPr>
            <a:endParaRPr lang="en-US" sz="2800" kern="1200" dirty="0">
              <a:solidFill>
                <a:schemeClr val="tx1"/>
              </a:solidFill>
            </a:endParaRPr>
          </a:p>
          <a:p>
            <a:pPr marL="0" lvl="0" indent="0" algn="ctr" defTabSz="1244600">
              <a:lnSpc>
                <a:spcPct val="90000"/>
              </a:lnSpc>
              <a:spcBef>
                <a:spcPct val="0"/>
              </a:spcBef>
              <a:spcAft>
                <a:spcPct val="35000"/>
              </a:spcAft>
              <a:buNone/>
            </a:pPr>
            <a:endParaRPr lang="en-US" sz="2800" kern="1200" dirty="0">
              <a:solidFill>
                <a:schemeClr val="tx1"/>
              </a:solidFill>
            </a:endParaRPr>
          </a:p>
          <a:p>
            <a:pPr marL="0" lvl="0" indent="0" algn="ctr" defTabSz="1244600">
              <a:lnSpc>
                <a:spcPct val="90000"/>
              </a:lnSpc>
              <a:spcBef>
                <a:spcPct val="0"/>
              </a:spcBef>
              <a:spcAft>
                <a:spcPct val="35000"/>
              </a:spcAft>
              <a:buNone/>
            </a:pPr>
            <a:r>
              <a:rPr lang="en-US" sz="2800" b="1" kern="1200" dirty="0">
                <a:solidFill>
                  <a:schemeClr val="bg1"/>
                </a:solidFill>
              </a:rPr>
              <a:t>Respirator</a:t>
            </a:r>
          </a:p>
        </p:txBody>
      </p:sp>
      <p:grpSp>
        <p:nvGrpSpPr>
          <p:cNvPr id="36" name="Group 35" descr="respirator">
            <a:extLst>
              <a:ext uri="{FF2B5EF4-FFF2-40B4-BE49-F238E27FC236}">
                <a16:creationId xmlns:a16="http://schemas.microsoft.com/office/drawing/2014/main" id="{78377B52-C6FB-4241-8A78-81ADD0539FCF}"/>
              </a:ext>
            </a:extLst>
          </p:cNvPr>
          <p:cNvGrpSpPr/>
          <p:nvPr/>
        </p:nvGrpSpPr>
        <p:grpSpPr>
          <a:xfrm>
            <a:off x="8008676" y="2359451"/>
            <a:ext cx="2791186" cy="2556008"/>
            <a:chOff x="8008676" y="2350307"/>
            <a:chExt cx="2791186" cy="2556008"/>
          </a:xfrm>
          <a:effectLst>
            <a:outerShdw dist="355600" dir="3480000" sx="87000" sy="87000" algn="ctr" rotWithShape="0">
              <a:srgbClr val="000000">
                <a:alpha val="43137"/>
              </a:srgbClr>
            </a:outerShdw>
          </a:effectLst>
        </p:grpSpPr>
        <p:sp>
          <p:nvSpPr>
            <p:cNvPr id="37" name="Freeform: Shape 36">
              <a:extLst>
                <a:ext uri="{FF2B5EF4-FFF2-40B4-BE49-F238E27FC236}">
                  <a16:creationId xmlns:a16="http://schemas.microsoft.com/office/drawing/2014/main" id="{4AAE16B5-AFA6-4B1E-A844-97AE75C34B34}"/>
                </a:ext>
              </a:extLst>
            </p:cNvPr>
            <p:cNvSpPr/>
            <p:nvPr/>
          </p:nvSpPr>
          <p:spPr>
            <a:xfrm>
              <a:off x="10222739" y="2363956"/>
              <a:ext cx="517247" cy="349747"/>
            </a:xfrm>
            <a:custGeom>
              <a:avLst/>
              <a:gdLst>
                <a:gd name="connsiteX0" fmla="*/ 443505 w 517247"/>
                <a:gd name="connsiteY0" fmla="*/ 349747 h 349747"/>
                <a:gd name="connsiteX1" fmla="*/ 517247 w 517247"/>
                <a:gd name="connsiteY1" fmla="*/ 269685 h 349747"/>
                <a:gd name="connsiteX2" fmla="*/ 508820 w 517247"/>
                <a:gd name="connsiteY2" fmla="*/ 179087 h 349747"/>
                <a:gd name="connsiteX3" fmla="*/ 457200 w 517247"/>
                <a:gd name="connsiteY3" fmla="*/ 113773 h 349747"/>
                <a:gd name="connsiteX4" fmla="*/ 390832 w 517247"/>
                <a:gd name="connsiteY4" fmla="*/ 69528 h 349747"/>
                <a:gd name="connsiteX5" fmla="*/ 297075 w 517247"/>
                <a:gd name="connsiteY5" fmla="*/ 34764 h 349747"/>
                <a:gd name="connsiteX6" fmla="*/ 160126 w 517247"/>
                <a:gd name="connsiteY6" fmla="*/ 9481 h 349747"/>
                <a:gd name="connsiteX7" fmla="*/ 16855 w 517247"/>
                <a:gd name="connsiteY7" fmla="*/ 0 h 349747"/>
                <a:gd name="connsiteX8" fmla="*/ 0 w 517247"/>
                <a:gd name="connsiteY8" fmla="*/ 60047 h 349747"/>
                <a:gd name="connsiteX9" fmla="*/ 117987 w 517247"/>
                <a:gd name="connsiteY9" fmla="*/ 70581 h 349747"/>
                <a:gd name="connsiteX10" fmla="*/ 287594 w 517247"/>
                <a:gd name="connsiteY10" fmla="*/ 99025 h 349747"/>
                <a:gd name="connsiteX11" fmla="*/ 362389 w 517247"/>
                <a:gd name="connsiteY11" fmla="*/ 124308 h 349747"/>
                <a:gd name="connsiteX12" fmla="*/ 428757 w 517247"/>
                <a:gd name="connsiteY12" fmla="*/ 172767 h 349747"/>
                <a:gd name="connsiteX13" fmla="*/ 452986 w 517247"/>
                <a:gd name="connsiteY13" fmla="*/ 224386 h 349747"/>
                <a:gd name="connsiteX14" fmla="*/ 456147 w 517247"/>
                <a:gd name="connsiteY14" fmla="*/ 298128 h 349747"/>
                <a:gd name="connsiteX15" fmla="*/ 443505 w 517247"/>
                <a:gd name="connsiteY15" fmla="*/ 349747 h 34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7247" h="349747">
                  <a:moveTo>
                    <a:pt x="443505" y="349747"/>
                  </a:moveTo>
                  <a:lnTo>
                    <a:pt x="517247" y="269685"/>
                  </a:lnTo>
                  <a:lnTo>
                    <a:pt x="508820" y="179087"/>
                  </a:lnTo>
                  <a:lnTo>
                    <a:pt x="457200" y="113773"/>
                  </a:lnTo>
                  <a:lnTo>
                    <a:pt x="390832" y="69528"/>
                  </a:lnTo>
                  <a:lnTo>
                    <a:pt x="297075" y="34764"/>
                  </a:lnTo>
                  <a:lnTo>
                    <a:pt x="160126" y="9481"/>
                  </a:lnTo>
                  <a:lnTo>
                    <a:pt x="16855" y="0"/>
                  </a:lnTo>
                  <a:lnTo>
                    <a:pt x="0" y="60047"/>
                  </a:lnTo>
                  <a:lnTo>
                    <a:pt x="117987" y="70581"/>
                  </a:lnTo>
                  <a:lnTo>
                    <a:pt x="287594" y="99025"/>
                  </a:lnTo>
                  <a:lnTo>
                    <a:pt x="362389" y="124308"/>
                  </a:lnTo>
                  <a:lnTo>
                    <a:pt x="428757" y="172767"/>
                  </a:lnTo>
                  <a:lnTo>
                    <a:pt x="452986" y="224386"/>
                  </a:lnTo>
                  <a:lnTo>
                    <a:pt x="456147" y="298128"/>
                  </a:lnTo>
                  <a:lnTo>
                    <a:pt x="443505" y="34974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E78F396A-F50F-4390-AFF4-2F670CD1447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008676" y="2350307"/>
              <a:ext cx="2791186" cy="2556008"/>
            </a:xfrm>
            <a:prstGeom prst="rect">
              <a:avLst/>
            </a:prstGeom>
            <a:effectLst/>
          </p:spPr>
        </p:pic>
      </p:grpSp>
      <p:sp>
        <p:nvSpPr>
          <p:cNvPr id="6" name="Footer Placeholder 5">
            <a:extLst>
              <a:ext uri="{FF2B5EF4-FFF2-40B4-BE49-F238E27FC236}">
                <a16:creationId xmlns:a16="http://schemas.microsoft.com/office/drawing/2014/main" id="{78A982AD-838D-4F5F-AC6C-0A46D780BC1F}"/>
              </a:ext>
            </a:extLst>
          </p:cNvPr>
          <p:cNvSpPr>
            <a:spLocks noGrp="1"/>
          </p:cNvSpPr>
          <p:nvPr>
            <p:ph type="ftr" sz="quarter" idx="11"/>
          </p:nvPr>
        </p:nvSpPr>
        <p:spPr>
          <a:xfrm>
            <a:off x="4686833" y="6365359"/>
            <a:ext cx="6395357" cy="365125"/>
          </a:xfrm>
        </p:spPr>
        <p:txBody>
          <a:bodyPr/>
          <a:lstStyle/>
          <a:p>
            <a:r>
              <a:rPr lang="en-US" dirty="0"/>
              <a:t>PPE Part 3 – Respirators</a:t>
            </a:r>
          </a:p>
        </p:txBody>
      </p:sp>
      <p:sp>
        <p:nvSpPr>
          <p:cNvPr id="9" name="Slide Number Placeholder 8">
            <a:extLst>
              <a:ext uri="{FF2B5EF4-FFF2-40B4-BE49-F238E27FC236}">
                <a16:creationId xmlns:a16="http://schemas.microsoft.com/office/drawing/2014/main" id="{A09E778B-FAAC-4D3F-B99C-7B04818D8826}"/>
              </a:ext>
            </a:extLst>
          </p:cNvPr>
          <p:cNvSpPr>
            <a:spLocks noGrp="1"/>
          </p:cNvSpPr>
          <p:nvPr>
            <p:ph type="sldNum" sz="quarter" idx="12"/>
          </p:nvPr>
        </p:nvSpPr>
        <p:spPr/>
        <p:txBody>
          <a:bodyPr/>
          <a:lstStyle/>
          <a:p>
            <a:fld id="{0921C750-0A2B-4FC2-9266-872E12118BE5}" type="slidenum">
              <a:rPr lang="en-US" smtClean="0"/>
              <a:t>5</a:t>
            </a:fld>
            <a:endParaRPr lang="en-US" dirty="0"/>
          </a:p>
        </p:txBody>
      </p:sp>
    </p:spTree>
    <p:custDataLst>
      <p:tags r:id="rId1"/>
    </p:custDataLst>
    <p:extLst>
      <p:ext uri="{BB962C8B-B14F-4D97-AF65-F5344CB8AC3E}">
        <p14:creationId xmlns:p14="http://schemas.microsoft.com/office/powerpoint/2010/main" val="1558598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1B2811-C8C0-4DFB-9899-4ADF2C74C53C}"/>
              </a:ext>
            </a:extLst>
          </p:cNvPr>
          <p:cNvSpPr>
            <a:spLocks noGrp="1"/>
          </p:cNvSpPr>
          <p:nvPr>
            <p:ph type="title"/>
          </p:nvPr>
        </p:nvSpPr>
        <p:spPr>
          <a:xfrm>
            <a:off x="839788" y="2532737"/>
            <a:ext cx="5753517" cy="896263"/>
          </a:xfrm>
        </p:spPr>
        <p:txBody>
          <a:bodyPr>
            <a:noAutofit/>
          </a:bodyPr>
          <a:lstStyle/>
          <a:p>
            <a:r>
              <a:rPr lang="en-US" sz="3600" b="0" dirty="0"/>
              <a:t>How do you use </a:t>
            </a:r>
            <a:r>
              <a:rPr lang="en-US" sz="3600" dirty="0"/>
              <a:t>respirators</a:t>
            </a:r>
            <a:r>
              <a:rPr lang="en-US" sz="3600" b="0" dirty="0"/>
              <a:t>?</a:t>
            </a:r>
          </a:p>
        </p:txBody>
      </p:sp>
      <p:sp>
        <p:nvSpPr>
          <p:cNvPr id="3" name="Slide Number Placeholder 2">
            <a:extLst>
              <a:ext uri="{FF2B5EF4-FFF2-40B4-BE49-F238E27FC236}">
                <a16:creationId xmlns:a16="http://schemas.microsoft.com/office/drawing/2014/main" id="{3EA64E6A-7DB5-405C-ACF4-B3B839E19F3A}"/>
              </a:ext>
            </a:extLst>
          </p:cNvPr>
          <p:cNvSpPr>
            <a:spLocks noGrp="1"/>
          </p:cNvSpPr>
          <p:nvPr>
            <p:ph type="sldNum" sz="quarter" idx="12"/>
          </p:nvPr>
        </p:nvSpPr>
        <p:spPr/>
        <p:txBody>
          <a:bodyPr/>
          <a:lstStyle/>
          <a:p>
            <a:fld id="{0921C750-0A2B-4FC2-9266-872E12118BE5}" type="slidenum">
              <a:rPr lang="en-US" smtClean="0"/>
              <a:t>6</a:t>
            </a:fld>
            <a:endParaRPr lang="en-US" dirty="0"/>
          </a:p>
        </p:txBody>
      </p:sp>
    </p:spTree>
    <p:custDataLst>
      <p:tags r:id="rId1"/>
    </p:custDataLst>
    <p:extLst>
      <p:ext uri="{BB962C8B-B14F-4D97-AF65-F5344CB8AC3E}">
        <p14:creationId xmlns:p14="http://schemas.microsoft.com/office/powerpoint/2010/main" val="3214478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FBA-C5E4-4796-B1BA-2C74B474DBD9}"/>
              </a:ext>
            </a:extLst>
          </p:cNvPr>
          <p:cNvSpPr>
            <a:spLocks noGrp="1"/>
          </p:cNvSpPr>
          <p:nvPr>
            <p:ph type="title"/>
          </p:nvPr>
        </p:nvSpPr>
        <p:spPr>
          <a:xfrm>
            <a:off x="838200" y="238125"/>
            <a:ext cx="10515600" cy="702457"/>
          </a:xfrm>
        </p:spPr>
        <p:txBody>
          <a:bodyPr/>
          <a:lstStyle/>
          <a:p>
            <a:r>
              <a:rPr lang="en-US" dirty="0"/>
              <a:t>Respirators </a:t>
            </a:r>
          </a:p>
        </p:txBody>
      </p:sp>
      <p:sp>
        <p:nvSpPr>
          <p:cNvPr id="3" name="Content Placeholder 2">
            <a:extLst>
              <a:ext uri="{FF2B5EF4-FFF2-40B4-BE49-F238E27FC236}">
                <a16:creationId xmlns:a16="http://schemas.microsoft.com/office/drawing/2014/main" id="{EE37E44E-C09B-4823-8BE9-5B13697AB3A7}"/>
              </a:ext>
            </a:extLst>
          </p:cNvPr>
          <p:cNvSpPr>
            <a:spLocks noGrp="1"/>
          </p:cNvSpPr>
          <p:nvPr>
            <p:ph idx="1"/>
          </p:nvPr>
        </p:nvSpPr>
        <p:spPr>
          <a:xfrm>
            <a:off x="2527890" y="2693324"/>
            <a:ext cx="7136219" cy="1953832"/>
          </a:xfrm>
        </p:spPr>
        <p:txBody>
          <a:bodyPr>
            <a:normAutofit/>
          </a:bodyPr>
          <a:lstStyle/>
          <a:p>
            <a:pPr marL="0" lvl="0" indent="0">
              <a:buNone/>
            </a:pPr>
            <a:r>
              <a:rPr lang="en-US" b="1" dirty="0">
                <a:solidFill>
                  <a:schemeClr val="accent1"/>
                </a:solidFill>
              </a:rPr>
              <a:t>While watching the video, jot down:</a:t>
            </a:r>
          </a:p>
          <a:p>
            <a:r>
              <a:rPr lang="en-US" dirty="0"/>
              <a:t>A simple </a:t>
            </a:r>
            <a:r>
              <a:rPr lang="en-US" b="1" dirty="0">
                <a:solidFill>
                  <a:schemeClr val="accent1"/>
                </a:solidFill>
              </a:rPr>
              <a:t>definition</a:t>
            </a:r>
            <a:r>
              <a:rPr lang="en-US" dirty="0"/>
              <a:t> of a respirator </a:t>
            </a:r>
          </a:p>
          <a:p>
            <a:r>
              <a:rPr lang="en-US" b="1" dirty="0">
                <a:solidFill>
                  <a:schemeClr val="accent1"/>
                </a:solidFill>
              </a:rPr>
              <a:t>Three types </a:t>
            </a:r>
            <a:r>
              <a:rPr lang="en-US" dirty="0"/>
              <a:t>of respirators commonly used in healthcare</a:t>
            </a:r>
          </a:p>
        </p:txBody>
      </p:sp>
      <p:sp>
        <p:nvSpPr>
          <p:cNvPr id="4" name="Footer Placeholder 3">
            <a:extLst>
              <a:ext uri="{FF2B5EF4-FFF2-40B4-BE49-F238E27FC236}">
                <a16:creationId xmlns:a16="http://schemas.microsoft.com/office/drawing/2014/main" id="{D85794A9-9F86-4E97-B2F6-7732ABFF58B9}"/>
              </a:ext>
            </a:extLst>
          </p:cNvPr>
          <p:cNvSpPr>
            <a:spLocks noGrp="1"/>
          </p:cNvSpPr>
          <p:nvPr>
            <p:ph type="ftr" sz="quarter" idx="11"/>
          </p:nvPr>
        </p:nvSpPr>
        <p:spPr>
          <a:xfrm>
            <a:off x="4680857" y="6410780"/>
            <a:ext cx="6395357" cy="365125"/>
          </a:xfrm>
        </p:spPr>
        <p:txBody>
          <a:bodyPr/>
          <a:lstStyle/>
          <a:p>
            <a:r>
              <a:rPr lang="en-US" dirty="0"/>
              <a:t>PPE Part 3 – Respirators</a:t>
            </a:r>
          </a:p>
        </p:txBody>
      </p:sp>
      <p:sp>
        <p:nvSpPr>
          <p:cNvPr id="5" name="Slide Number Placeholder 4">
            <a:extLst>
              <a:ext uri="{FF2B5EF4-FFF2-40B4-BE49-F238E27FC236}">
                <a16:creationId xmlns:a16="http://schemas.microsoft.com/office/drawing/2014/main" id="{3AAB95E0-0FF7-4E83-A175-73F95F3221F5}"/>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7</a:t>
            </a:fld>
            <a:endParaRPr lang="en-US" dirty="0"/>
          </a:p>
        </p:txBody>
      </p:sp>
    </p:spTree>
    <p:custDataLst>
      <p:tags r:id="rId1"/>
    </p:custDataLst>
    <p:extLst>
      <p:ext uri="{BB962C8B-B14F-4D97-AF65-F5344CB8AC3E}">
        <p14:creationId xmlns:p14="http://schemas.microsoft.com/office/powerpoint/2010/main" val="2319440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5B0C00-1954-495C-9006-F6D0ADC1E691}"/>
              </a:ext>
            </a:extLst>
          </p:cNvPr>
          <p:cNvSpPr>
            <a:spLocks noGrp="1"/>
          </p:cNvSpPr>
          <p:nvPr>
            <p:ph type="title" idx="4294967295"/>
          </p:nvPr>
        </p:nvSpPr>
        <p:spPr>
          <a:xfrm>
            <a:off x="2827421" y="1720516"/>
            <a:ext cx="6653464" cy="3056021"/>
          </a:xfrm>
          <a:solidFill>
            <a:schemeClr val="bg1">
              <a:alpha val="50000"/>
            </a:schemeClr>
          </a:solidFill>
        </p:spPr>
        <p:txBody>
          <a:bodyPr>
            <a:normAutofit/>
          </a:bodyPr>
          <a:lstStyle/>
          <a:p>
            <a:r>
              <a:rPr lang="en-US" sz="2400" dirty="0"/>
              <a:t>Inside Infection Control: What is a Respirator? Episode 13</a:t>
            </a:r>
          </a:p>
        </p:txBody>
      </p:sp>
      <p:pic>
        <p:nvPicPr>
          <p:cNvPr id="9" name="Picture 8" descr="Inside Infection Control: What is a Respirator? Episode 13">
            <a:hlinkClick r:id="rId4"/>
            <a:extLst>
              <a:ext uri="{FF2B5EF4-FFF2-40B4-BE49-F238E27FC236}">
                <a16:creationId xmlns:a16="http://schemas.microsoft.com/office/drawing/2014/main" id="{D38F726F-6FE8-43E5-BE29-666EECDA6D6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30723" y="1188720"/>
            <a:ext cx="7979367" cy="4480560"/>
          </a:xfrm>
          <a:prstGeom prst="rect">
            <a:avLst/>
          </a:prstGeom>
        </p:spPr>
      </p:pic>
      <p:sp>
        <p:nvSpPr>
          <p:cNvPr id="2" name="Footer Placeholder 1">
            <a:extLst>
              <a:ext uri="{FF2B5EF4-FFF2-40B4-BE49-F238E27FC236}">
                <a16:creationId xmlns:a16="http://schemas.microsoft.com/office/drawing/2014/main" id="{F515E1D3-48BD-45DC-81A2-65F0E3BA3BE7}"/>
              </a:ext>
            </a:extLst>
          </p:cNvPr>
          <p:cNvSpPr>
            <a:spLocks noGrp="1"/>
          </p:cNvSpPr>
          <p:nvPr>
            <p:ph type="ftr" sz="quarter" idx="11"/>
          </p:nvPr>
        </p:nvSpPr>
        <p:spPr/>
        <p:txBody>
          <a:bodyPr/>
          <a:lstStyle/>
          <a:p>
            <a:r>
              <a:rPr lang="en-US" dirty="0"/>
              <a:t>PPE Part 3 – Respirators</a:t>
            </a:r>
          </a:p>
        </p:txBody>
      </p:sp>
      <p:sp>
        <p:nvSpPr>
          <p:cNvPr id="6" name="Slide Number Placeholder 5">
            <a:extLst>
              <a:ext uri="{FF2B5EF4-FFF2-40B4-BE49-F238E27FC236}">
                <a16:creationId xmlns:a16="http://schemas.microsoft.com/office/drawing/2014/main" id="{5649A6B9-4D3F-415D-AB57-D2FFF92F4CA1}"/>
              </a:ext>
            </a:extLst>
          </p:cNvPr>
          <p:cNvSpPr>
            <a:spLocks noGrp="1"/>
          </p:cNvSpPr>
          <p:nvPr>
            <p:ph type="sldNum" sz="quarter" idx="12"/>
          </p:nvPr>
        </p:nvSpPr>
        <p:spPr/>
        <p:txBody>
          <a:bodyPr/>
          <a:lstStyle/>
          <a:p>
            <a:fld id="{0921C750-0A2B-4FC2-9266-872E12118BE5}" type="slidenum">
              <a:rPr lang="en-US" smtClean="0"/>
              <a:t>8</a:t>
            </a:fld>
            <a:endParaRPr lang="en-US" dirty="0"/>
          </a:p>
        </p:txBody>
      </p:sp>
    </p:spTree>
    <p:custDataLst>
      <p:tags r:id="rId1"/>
    </p:custDataLst>
    <p:extLst>
      <p:ext uri="{BB962C8B-B14F-4D97-AF65-F5344CB8AC3E}">
        <p14:creationId xmlns:p14="http://schemas.microsoft.com/office/powerpoint/2010/main" val="2609727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1B2811-C8C0-4DFB-9899-4ADF2C74C53C}"/>
              </a:ext>
            </a:extLst>
          </p:cNvPr>
          <p:cNvSpPr>
            <a:spLocks noGrp="1"/>
          </p:cNvSpPr>
          <p:nvPr>
            <p:ph type="title"/>
          </p:nvPr>
        </p:nvSpPr>
        <p:spPr>
          <a:xfrm>
            <a:off x="839788" y="2285995"/>
            <a:ext cx="3780338" cy="1720516"/>
          </a:xfrm>
        </p:spPr>
        <p:txBody>
          <a:bodyPr>
            <a:normAutofit/>
          </a:bodyPr>
          <a:lstStyle/>
          <a:p>
            <a:r>
              <a:rPr lang="en-US" sz="3600" b="0" dirty="0">
                <a:latin typeface="+mj-lt"/>
              </a:rPr>
              <a:t>What did you </a:t>
            </a:r>
            <a:r>
              <a:rPr lang="en-US" sz="3600" dirty="0">
                <a:latin typeface="+mj-lt"/>
              </a:rPr>
              <a:t>learn</a:t>
            </a:r>
            <a:r>
              <a:rPr lang="en-US" sz="3600" b="0" dirty="0">
                <a:latin typeface="+mj-lt"/>
              </a:rPr>
              <a:t> about respirators?</a:t>
            </a:r>
          </a:p>
        </p:txBody>
      </p:sp>
      <p:sp>
        <p:nvSpPr>
          <p:cNvPr id="3" name="Slide Number Placeholder 2">
            <a:extLst>
              <a:ext uri="{FF2B5EF4-FFF2-40B4-BE49-F238E27FC236}">
                <a16:creationId xmlns:a16="http://schemas.microsoft.com/office/drawing/2014/main" id="{048BAB71-EC71-43D8-B27E-EE5B2A914308}"/>
              </a:ext>
            </a:extLst>
          </p:cNvPr>
          <p:cNvSpPr>
            <a:spLocks noGrp="1"/>
          </p:cNvSpPr>
          <p:nvPr>
            <p:ph type="sldNum" sz="quarter" idx="12"/>
          </p:nvPr>
        </p:nvSpPr>
        <p:spPr/>
        <p:txBody>
          <a:bodyPr/>
          <a:lstStyle/>
          <a:p>
            <a:fld id="{0921C750-0A2B-4FC2-9266-872E12118BE5}" type="slidenum">
              <a:rPr lang="en-US" smtClean="0"/>
              <a:t>9</a:t>
            </a:fld>
            <a:endParaRPr lang="en-US" dirty="0"/>
          </a:p>
        </p:txBody>
      </p:sp>
    </p:spTree>
    <p:custDataLst>
      <p:tags r:id="rId1"/>
    </p:custDataLst>
    <p:extLst>
      <p:ext uri="{BB962C8B-B14F-4D97-AF65-F5344CB8AC3E}">
        <p14:creationId xmlns:p14="http://schemas.microsoft.com/office/powerpoint/2010/main" val="3039061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C867A9-B415-4924-A168-518B785C5FD9}"/>
              </a:ext>
            </a:extLst>
          </p:cNvPr>
          <p:cNvSpPr>
            <a:spLocks noGrp="1"/>
          </p:cNvSpPr>
          <p:nvPr>
            <p:ph type="title"/>
          </p:nvPr>
        </p:nvSpPr>
        <p:spPr>
          <a:xfrm>
            <a:off x="839788" y="2406312"/>
            <a:ext cx="3932237" cy="1600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chemeClr val="bg1"/>
                </a:solidFill>
                <a:effectLst/>
                <a:uLnTx/>
                <a:uFillTx/>
                <a:latin typeface="+mj-lt"/>
                <a:ea typeface="+mn-ea"/>
                <a:cs typeface="+mn-cs"/>
              </a:rPr>
              <a:t>What do you want to </a:t>
            </a:r>
            <a:r>
              <a:rPr kumimoji="0" lang="en-US" sz="3600" b="1" i="0" u="none" strike="noStrike" kern="1200" cap="none" spc="0" normalizeH="0" baseline="0" noProof="0" dirty="0">
                <a:ln>
                  <a:noFill/>
                </a:ln>
                <a:solidFill>
                  <a:schemeClr val="bg1"/>
                </a:solidFill>
                <a:effectLst/>
                <a:uLnTx/>
                <a:uFillTx/>
                <a:latin typeface="+mj-lt"/>
                <a:ea typeface="+mn-ea"/>
                <a:cs typeface="+mn-cs"/>
              </a:rPr>
              <a:t>know more</a:t>
            </a:r>
            <a:r>
              <a:rPr kumimoji="0" lang="en-US" sz="3600" b="0" i="0" u="none" strike="noStrike" kern="1200" cap="none" spc="0" normalizeH="0" baseline="0" noProof="0" dirty="0">
                <a:ln>
                  <a:noFill/>
                </a:ln>
                <a:solidFill>
                  <a:schemeClr val="bg1"/>
                </a:solidFill>
                <a:effectLst/>
                <a:uLnTx/>
                <a:uFillTx/>
                <a:latin typeface="+mj-lt"/>
                <a:ea typeface="+mn-ea"/>
                <a:cs typeface="+mn-cs"/>
              </a:rPr>
              <a:t> about?</a:t>
            </a:r>
          </a:p>
        </p:txBody>
      </p:sp>
      <p:sp>
        <p:nvSpPr>
          <p:cNvPr id="4" name="Slide Number Placeholder 3">
            <a:extLst>
              <a:ext uri="{FF2B5EF4-FFF2-40B4-BE49-F238E27FC236}">
                <a16:creationId xmlns:a16="http://schemas.microsoft.com/office/drawing/2014/main" id="{AE0F8FFD-7E44-4F88-BF8A-4AC80ED46F04}"/>
              </a:ext>
            </a:extLst>
          </p:cNvPr>
          <p:cNvSpPr>
            <a:spLocks noGrp="1"/>
          </p:cNvSpPr>
          <p:nvPr>
            <p:ph type="sldNum" sz="quarter" idx="12"/>
          </p:nvPr>
        </p:nvSpPr>
        <p:spPr/>
        <p:txBody>
          <a:bodyPr/>
          <a:lstStyle/>
          <a:p>
            <a:fld id="{0921C750-0A2B-4FC2-9266-872E12118BE5}" type="slidenum">
              <a:rPr lang="en-US" smtClean="0"/>
              <a:pPr/>
              <a:t>10</a:t>
            </a:fld>
            <a:endParaRPr lang="en-US" dirty="0"/>
          </a:p>
        </p:txBody>
      </p:sp>
    </p:spTree>
    <p:custDataLst>
      <p:tags r:id="rId1"/>
    </p:custDataLst>
    <p:extLst>
      <p:ext uri="{BB962C8B-B14F-4D97-AF65-F5344CB8AC3E}">
        <p14:creationId xmlns:p14="http://schemas.microsoft.com/office/powerpoint/2010/main" val="662747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491179-F225-4457-A51B-C768E7A273C0}"/>
              </a:ext>
            </a:extLst>
          </p:cNvPr>
          <p:cNvSpPr>
            <a:spLocks noGrp="1"/>
          </p:cNvSpPr>
          <p:nvPr>
            <p:ph type="title"/>
          </p:nvPr>
        </p:nvSpPr>
        <p:spPr>
          <a:xfrm>
            <a:off x="831850" y="1709738"/>
            <a:ext cx="10515600" cy="2852737"/>
          </a:xfrm>
        </p:spPr>
        <p:txBody>
          <a:bodyPr/>
          <a:lstStyle/>
          <a:p>
            <a:r>
              <a:rPr lang="en-US" noProof="0" dirty="0"/>
              <a:t>More about n95</a:t>
            </a:r>
            <a:r>
              <a:rPr lang="en-US" sz="3200" noProof="0" dirty="0"/>
              <a:t>S</a:t>
            </a:r>
            <a:endParaRPr lang="en-US" sz="3200" dirty="0"/>
          </a:p>
        </p:txBody>
      </p:sp>
      <p:sp>
        <p:nvSpPr>
          <p:cNvPr id="2" name="Footer Placeholder 1">
            <a:extLst>
              <a:ext uri="{FF2B5EF4-FFF2-40B4-BE49-F238E27FC236}">
                <a16:creationId xmlns:a16="http://schemas.microsoft.com/office/drawing/2014/main" id="{396E5BED-62D2-445F-8CAE-56F5C56EECDE}"/>
              </a:ext>
            </a:extLst>
          </p:cNvPr>
          <p:cNvSpPr>
            <a:spLocks noGrp="1"/>
          </p:cNvSpPr>
          <p:nvPr>
            <p:ph type="ftr" sz="quarter" idx="11"/>
          </p:nvPr>
        </p:nvSpPr>
        <p:spPr>
          <a:xfrm>
            <a:off x="4680857" y="6410780"/>
            <a:ext cx="6395357" cy="365125"/>
          </a:xfrm>
        </p:spPr>
        <p:txBody>
          <a:bodyPr/>
          <a:lstStyle/>
          <a:p>
            <a:r>
              <a:rPr lang="en-US" dirty="0"/>
              <a:t>PPE Part 3 – Respirators</a:t>
            </a:r>
          </a:p>
        </p:txBody>
      </p:sp>
      <p:sp>
        <p:nvSpPr>
          <p:cNvPr id="3" name="Slide Number Placeholder 2">
            <a:extLst>
              <a:ext uri="{FF2B5EF4-FFF2-40B4-BE49-F238E27FC236}">
                <a16:creationId xmlns:a16="http://schemas.microsoft.com/office/drawing/2014/main" id="{87030948-5891-4068-8F5D-AAAED870736D}"/>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11</a:t>
            </a:fld>
            <a:endParaRPr lang="en-US" dirty="0"/>
          </a:p>
        </p:txBody>
      </p:sp>
    </p:spTree>
    <p:custDataLst>
      <p:tags r:id="rId1"/>
    </p:custDataLst>
    <p:extLst>
      <p:ext uri="{BB962C8B-B14F-4D97-AF65-F5344CB8AC3E}">
        <p14:creationId xmlns:p14="http://schemas.microsoft.com/office/powerpoint/2010/main" val="3890314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BC5-13A0-4367-884D-A077605F7A49}"/>
              </a:ext>
            </a:extLst>
          </p:cNvPr>
          <p:cNvSpPr>
            <a:spLocks noGrp="1"/>
          </p:cNvSpPr>
          <p:nvPr>
            <p:ph type="title"/>
          </p:nvPr>
        </p:nvSpPr>
        <p:spPr/>
        <p:txBody>
          <a:bodyPr/>
          <a:lstStyle/>
          <a:p>
            <a:r>
              <a:rPr lang="en-US" dirty="0"/>
              <a:t>Breakout groups </a:t>
            </a:r>
          </a:p>
        </p:txBody>
      </p:sp>
      <p:sp>
        <p:nvSpPr>
          <p:cNvPr id="8" name="Content Placeholder 7">
            <a:extLst>
              <a:ext uri="{FF2B5EF4-FFF2-40B4-BE49-F238E27FC236}">
                <a16:creationId xmlns:a16="http://schemas.microsoft.com/office/drawing/2014/main" id="{C685FA61-BC8D-4006-82B6-C3642B98EB77}"/>
              </a:ext>
            </a:extLst>
          </p:cNvPr>
          <p:cNvSpPr>
            <a:spLocks noGrp="1"/>
          </p:cNvSpPr>
          <p:nvPr>
            <p:ph sz="half" idx="1"/>
          </p:nvPr>
        </p:nvSpPr>
        <p:spPr>
          <a:xfrm>
            <a:off x="838200" y="1329692"/>
            <a:ext cx="9978189" cy="4722191"/>
          </a:xfrm>
        </p:spPr>
        <p:txBody>
          <a:bodyPr/>
          <a:lstStyle/>
          <a:p>
            <a:pPr marL="0" indent="0">
              <a:spcBef>
                <a:spcPts val="600"/>
              </a:spcBef>
              <a:spcAft>
                <a:spcPts val="400"/>
              </a:spcAft>
              <a:buNone/>
            </a:pPr>
            <a:r>
              <a:rPr lang="en-US" sz="3200" b="1" dirty="0">
                <a:solidFill>
                  <a:srgbClr val="13619C"/>
                </a:solidFill>
              </a:rPr>
              <a:t>Group 1: What</a:t>
            </a:r>
            <a:r>
              <a:rPr lang="haw-US" sz="3200" b="1" dirty="0">
                <a:solidFill>
                  <a:srgbClr val="13619C"/>
                </a:solidFill>
              </a:rPr>
              <a:t> i</a:t>
            </a:r>
            <a:r>
              <a:rPr lang="en-US" sz="3200" b="1" dirty="0">
                <a:solidFill>
                  <a:srgbClr val="13619C"/>
                </a:solidFill>
              </a:rPr>
              <a:t>s an N95 Respirator?</a:t>
            </a:r>
          </a:p>
          <a:p>
            <a:pPr marL="0" indent="0">
              <a:spcBef>
                <a:spcPts val="0"/>
              </a:spcBef>
              <a:spcAft>
                <a:spcPts val="400"/>
              </a:spcAft>
              <a:buNone/>
            </a:pPr>
            <a:r>
              <a:rPr lang="en-US" sz="3200" b="1" dirty="0">
                <a:solidFill>
                  <a:srgbClr val="13619C"/>
                </a:solidFill>
              </a:rPr>
              <a:t>Group 2: How Do I Test the Seal on my N95?</a:t>
            </a:r>
            <a:endParaRPr lang="en-US" sz="3200" dirty="0"/>
          </a:p>
          <a:p>
            <a:pPr marL="1371600" indent="-285750">
              <a:buNone/>
            </a:pPr>
            <a:r>
              <a:rPr lang="en-US" sz="2800" b="1" dirty="0"/>
              <a:t>Instructions: </a:t>
            </a:r>
          </a:p>
          <a:p>
            <a:pPr marL="1371600" indent="-285750">
              <a:spcBef>
                <a:spcPts val="0"/>
              </a:spcBef>
              <a:buFont typeface="Arial" panose="020B0604020202020204" pitchFamily="34" charset="0"/>
              <a:buChar char="•"/>
            </a:pPr>
            <a:r>
              <a:rPr lang="en-US" sz="2400" dirty="0"/>
              <a:t>Watch the assigned video in your groups</a:t>
            </a:r>
          </a:p>
          <a:p>
            <a:pPr marL="1371600" indent="-285750">
              <a:buFont typeface="Arial" panose="020B0604020202020204" pitchFamily="34" charset="0"/>
              <a:buChar char="•"/>
            </a:pPr>
            <a:r>
              <a:rPr lang="en-US" sz="2400" dirty="0"/>
              <a:t>Discuss these questions: </a:t>
            </a:r>
          </a:p>
          <a:p>
            <a:pPr marL="2057400" lvl="1" indent="-454025">
              <a:spcBef>
                <a:spcPts val="0"/>
              </a:spcBef>
              <a:buFont typeface="Courier New" panose="02070309020205020404" pitchFamily="49" charset="0"/>
              <a:buChar char="o"/>
            </a:pPr>
            <a:r>
              <a:rPr lang="en-US" sz="2400" dirty="0"/>
              <a:t>What are the important points from this video? How would I explain it to others?</a:t>
            </a:r>
          </a:p>
          <a:p>
            <a:pPr marL="2057400" lvl="1" indent="-454025">
              <a:spcBef>
                <a:spcPts val="0"/>
              </a:spcBef>
              <a:buFont typeface="Courier New" panose="02070309020205020404" pitchFamily="49" charset="0"/>
              <a:buChar char="o"/>
            </a:pPr>
            <a:r>
              <a:rPr lang="en-US" sz="2400" dirty="0"/>
              <a:t>Why should I care? What’s the relevance to my work?</a:t>
            </a:r>
          </a:p>
          <a:p>
            <a:pPr marL="1371600" indent="-285750">
              <a:buFont typeface="Arial" panose="020B0604020202020204" pitchFamily="34" charset="0"/>
              <a:buChar char="•"/>
            </a:pPr>
            <a:r>
              <a:rPr lang="en-US" sz="2400" dirty="0"/>
              <a:t>Identify a spokesperson to share your findings with the group when we reconvene </a:t>
            </a:r>
          </a:p>
        </p:txBody>
      </p:sp>
      <p:sp>
        <p:nvSpPr>
          <p:cNvPr id="2" name="Footer Placeholder 1">
            <a:extLst>
              <a:ext uri="{FF2B5EF4-FFF2-40B4-BE49-F238E27FC236}">
                <a16:creationId xmlns:a16="http://schemas.microsoft.com/office/drawing/2014/main" id="{66E76299-5D3D-4FB8-B99A-3465D48BB0D8}"/>
              </a:ext>
            </a:extLst>
          </p:cNvPr>
          <p:cNvSpPr>
            <a:spLocks noGrp="1"/>
          </p:cNvSpPr>
          <p:nvPr>
            <p:ph type="ftr" sz="quarter" idx="11"/>
          </p:nvPr>
        </p:nvSpPr>
        <p:spPr/>
        <p:txBody>
          <a:bodyPr/>
          <a:lstStyle/>
          <a:p>
            <a:r>
              <a:rPr lang="en-US" dirty="0"/>
              <a:t>PPE Part 3 – Respirators</a:t>
            </a:r>
          </a:p>
        </p:txBody>
      </p:sp>
      <p:sp>
        <p:nvSpPr>
          <p:cNvPr id="3" name="Slide Number Placeholder 2">
            <a:extLst>
              <a:ext uri="{FF2B5EF4-FFF2-40B4-BE49-F238E27FC236}">
                <a16:creationId xmlns:a16="http://schemas.microsoft.com/office/drawing/2014/main" id="{21B3EA7A-D99C-4C08-A376-EF3BD16B12B6}"/>
              </a:ext>
            </a:extLst>
          </p:cNvPr>
          <p:cNvSpPr>
            <a:spLocks noGrp="1"/>
          </p:cNvSpPr>
          <p:nvPr>
            <p:ph type="sldNum" sz="quarter" idx="12"/>
          </p:nvPr>
        </p:nvSpPr>
        <p:spPr/>
        <p:txBody>
          <a:bodyPr/>
          <a:lstStyle/>
          <a:p>
            <a:fld id="{0921C750-0A2B-4FC2-9266-872E12118BE5}" type="slidenum">
              <a:rPr lang="en-US" smtClean="0"/>
              <a:t>12</a:t>
            </a:fld>
            <a:endParaRPr lang="en-US" dirty="0"/>
          </a:p>
        </p:txBody>
      </p:sp>
    </p:spTree>
    <p:custDataLst>
      <p:tags r:id="rId1"/>
    </p:custDataLst>
    <p:extLst>
      <p:ext uri="{BB962C8B-B14F-4D97-AF65-F5344CB8AC3E}">
        <p14:creationId xmlns:p14="http://schemas.microsoft.com/office/powerpoint/2010/main" val="2129724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EBA5-7A75-4AE8-9EA5-CE15C38E2E3D}"/>
              </a:ext>
            </a:extLst>
          </p:cNvPr>
          <p:cNvSpPr>
            <a:spLocks noGrp="1"/>
          </p:cNvSpPr>
          <p:nvPr>
            <p:ph type="title"/>
          </p:nvPr>
        </p:nvSpPr>
        <p:spPr/>
        <p:txBody>
          <a:bodyPr/>
          <a:lstStyle/>
          <a:p>
            <a:r>
              <a:rPr lang="en-US" dirty="0"/>
              <a:t>report out</a:t>
            </a:r>
          </a:p>
        </p:txBody>
      </p:sp>
      <p:sp>
        <p:nvSpPr>
          <p:cNvPr id="8" name="Text Placeholder 7">
            <a:extLst>
              <a:ext uri="{FF2B5EF4-FFF2-40B4-BE49-F238E27FC236}">
                <a16:creationId xmlns:a16="http://schemas.microsoft.com/office/drawing/2014/main" id="{A558283E-596A-43A2-840A-2FEACF02F64B}"/>
              </a:ext>
            </a:extLst>
          </p:cNvPr>
          <p:cNvSpPr>
            <a:spLocks noGrp="1"/>
          </p:cNvSpPr>
          <p:nvPr>
            <p:ph type="body" idx="1"/>
          </p:nvPr>
        </p:nvSpPr>
        <p:spPr>
          <a:xfrm>
            <a:off x="776912" y="2093124"/>
            <a:ext cx="5157787" cy="3260185"/>
          </a:xfrm>
          <a:solidFill>
            <a:schemeClr val="tx2"/>
          </a:solidFill>
        </p:spPr>
        <p:txBody>
          <a:bodyPr lIns="457200" tIns="457200" rIns="457200" bIns="457200" anchor="ctr"/>
          <a:lstStyle/>
          <a:p>
            <a:r>
              <a:rPr lang="en-US" dirty="0">
                <a:solidFill>
                  <a:schemeClr val="bg1"/>
                </a:solidFill>
              </a:rPr>
              <a:t>Group 1: </a:t>
            </a:r>
          </a:p>
          <a:p>
            <a:r>
              <a:rPr lang="en-US" dirty="0">
                <a:solidFill>
                  <a:schemeClr val="bg1"/>
                </a:solidFill>
              </a:rPr>
              <a:t>What is an N95 respirator?</a:t>
            </a:r>
          </a:p>
        </p:txBody>
      </p:sp>
      <p:sp>
        <p:nvSpPr>
          <p:cNvPr id="10" name="Text Placeholder 9">
            <a:extLst>
              <a:ext uri="{FF2B5EF4-FFF2-40B4-BE49-F238E27FC236}">
                <a16:creationId xmlns:a16="http://schemas.microsoft.com/office/drawing/2014/main" id="{130C9585-E38A-40F2-9F73-C708A0CFE06B}"/>
              </a:ext>
            </a:extLst>
          </p:cNvPr>
          <p:cNvSpPr>
            <a:spLocks noGrp="1"/>
          </p:cNvSpPr>
          <p:nvPr>
            <p:ph type="body" sz="quarter" idx="3"/>
          </p:nvPr>
        </p:nvSpPr>
        <p:spPr>
          <a:xfrm>
            <a:off x="6172200" y="2093124"/>
            <a:ext cx="5183188" cy="3260185"/>
          </a:xfrm>
          <a:solidFill>
            <a:schemeClr val="tx2"/>
          </a:solidFill>
        </p:spPr>
        <p:txBody>
          <a:bodyPr lIns="457200" tIns="457200" rIns="457200" bIns="457200" anchor="ctr"/>
          <a:lstStyle/>
          <a:p>
            <a:r>
              <a:rPr lang="en-US" dirty="0">
                <a:solidFill>
                  <a:schemeClr val="bg1"/>
                </a:solidFill>
              </a:rPr>
              <a:t>Group 2: </a:t>
            </a:r>
          </a:p>
          <a:p>
            <a:r>
              <a:rPr lang="en-US" dirty="0">
                <a:solidFill>
                  <a:schemeClr val="bg1"/>
                </a:solidFill>
              </a:rPr>
              <a:t>How do I test the seal on my N95?</a:t>
            </a:r>
          </a:p>
        </p:txBody>
      </p:sp>
      <p:sp>
        <p:nvSpPr>
          <p:cNvPr id="4" name="Footer Placeholder 3">
            <a:extLst>
              <a:ext uri="{FF2B5EF4-FFF2-40B4-BE49-F238E27FC236}">
                <a16:creationId xmlns:a16="http://schemas.microsoft.com/office/drawing/2014/main" id="{E3F34062-389D-42FA-B8FF-9B2559B5C8D1}"/>
              </a:ext>
            </a:extLst>
          </p:cNvPr>
          <p:cNvSpPr>
            <a:spLocks noGrp="1"/>
          </p:cNvSpPr>
          <p:nvPr>
            <p:ph type="ftr" sz="quarter" idx="11"/>
          </p:nvPr>
        </p:nvSpPr>
        <p:spPr/>
        <p:txBody>
          <a:bodyPr/>
          <a:lstStyle/>
          <a:p>
            <a:r>
              <a:rPr lang="en-US" dirty="0"/>
              <a:t>PPE Part 3 – Respirators</a:t>
            </a:r>
          </a:p>
        </p:txBody>
      </p:sp>
      <p:sp>
        <p:nvSpPr>
          <p:cNvPr id="5" name="Slide Number Placeholder 4">
            <a:extLst>
              <a:ext uri="{FF2B5EF4-FFF2-40B4-BE49-F238E27FC236}">
                <a16:creationId xmlns:a16="http://schemas.microsoft.com/office/drawing/2014/main" id="{A89FA25F-7004-4CCB-80E3-D5CAFEA12CED}"/>
              </a:ext>
            </a:extLst>
          </p:cNvPr>
          <p:cNvSpPr>
            <a:spLocks noGrp="1"/>
          </p:cNvSpPr>
          <p:nvPr>
            <p:ph type="sldNum" sz="quarter" idx="12"/>
          </p:nvPr>
        </p:nvSpPr>
        <p:spPr/>
        <p:txBody>
          <a:bodyPr/>
          <a:lstStyle/>
          <a:p>
            <a:fld id="{0921C750-0A2B-4FC2-9266-872E12118BE5}" type="slidenum">
              <a:rPr lang="en-US" smtClean="0"/>
              <a:pPr/>
              <a:t>13</a:t>
            </a:fld>
            <a:endParaRPr lang="en-US" dirty="0"/>
          </a:p>
        </p:txBody>
      </p:sp>
    </p:spTree>
    <p:custDataLst>
      <p:tags r:id="rId1"/>
    </p:custDataLst>
    <p:extLst>
      <p:ext uri="{BB962C8B-B14F-4D97-AF65-F5344CB8AC3E}">
        <p14:creationId xmlns:p14="http://schemas.microsoft.com/office/powerpoint/2010/main" val="2745750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7DE5B-6395-4706-ADB4-65B62910D6FB}"/>
              </a:ext>
            </a:extLst>
          </p:cNvPr>
          <p:cNvSpPr>
            <a:spLocks noGrp="1"/>
          </p:cNvSpPr>
          <p:nvPr>
            <p:ph type="title"/>
          </p:nvPr>
        </p:nvSpPr>
        <p:spPr>
          <a:xfrm>
            <a:off x="831850" y="1709738"/>
            <a:ext cx="10515600" cy="2852737"/>
          </a:xfrm>
        </p:spPr>
        <p:txBody>
          <a:bodyPr/>
          <a:lstStyle/>
          <a:p>
            <a:r>
              <a:rPr lang="en-US" dirty="0"/>
              <a:t>Reflection </a:t>
            </a:r>
          </a:p>
        </p:txBody>
      </p:sp>
      <p:sp>
        <p:nvSpPr>
          <p:cNvPr id="3" name="Footer Placeholder 2">
            <a:extLst>
              <a:ext uri="{FF2B5EF4-FFF2-40B4-BE49-F238E27FC236}">
                <a16:creationId xmlns:a16="http://schemas.microsoft.com/office/drawing/2014/main" id="{B55934A0-F2E2-41A1-B424-55058736B61E}"/>
              </a:ext>
            </a:extLst>
          </p:cNvPr>
          <p:cNvSpPr>
            <a:spLocks noGrp="1"/>
          </p:cNvSpPr>
          <p:nvPr>
            <p:ph type="ftr" sz="quarter" idx="11"/>
          </p:nvPr>
        </p:nvSpPr>
        <p:spPr>
          <a:xfrm>
            <a:off x="4680857" y="6410780"/>
            <a:ext cx="6395357" cy="365125"/>
          </a:xfrm>
        </p:spPr>
        <p:txBody>
          <a:bodyPr/>
          <a:lstStyle/>
          <a:p>
            <a:r>
              <a:rPr lang="en-US" dirty="0"/>
              <a:t>PPE Part 3 – Respirators</a:t>
            </a:r>
          </a:p>
        </p:txBody>
      </p:sp>
      <p:sp>
        <p:nvSpPr>
          <p:cNvPr id="4" name="Slide Number Placeholder 3">
            <a:extLst>
              <a:ext uri="{FF2B5EF4-FFF2-40B4-BE49-F238E27FC236}">
                <a16:creationId xmlns:a16="http://schemas.microsoft.com/office/drawing/2014/main" id="{366CB4CA-20CF-4361-BCE1-6119B63C79E5}"/>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14</a:t>
            </a:fld>
            <a:endParaRPr lang="en-US" dirty="0"/>
          </a:p>
        </p:txBody>
      </p:sp>
    </p:spTree>
    <p:custDataLst>
      <p:tags r:id="rId1"/>
    </p:custDataLst>
    <p:extLst>
      <p:ext uri="{BB962C8B-B14F-4D97-AF65-F5344CB8AC3E}">
        <p14:creationId xmlns:p14="http://schemas.microsoft.com/office/powerpoint/2010/main" val="518805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CD273-9284-4BF6-B54F-5972A12C61DC}"/>
              </a:ext>
            </a:extLst>
          </p:cNvPr>
          <p:cNvSpPr>
            <a:spLocks noGrp="1"/>
          </p:cNvSpPr>
          <p:nvPr>
            <p:ph type="title"/>
          </p:nvPr>
        </p:nvSpPr>
        <p:spPr>
          <a:xfrm>
            <a:off x="839788" y="457200"/>
            <a:ext cx="3932237" cy="3238500"/>
          </a:xfrm>
        </p:spPr>
        <p:txBody>
          <a:bodyPr/>
          <a:lstStyle/>
          <a:p>
            <a:r>
              <a:rPr lang="en-US" sz="3600" b="0" dirty="0"/>
              <a:t>What did you </a:t>
            </a:r>
            <a:r>
              <a:rPr lang="en-US" sz="3600" dirty="0"/>
              <a:t>learn</a:t>
            </a:r>
            <a:r>
              <a:rPr lang="en-US" sz="3600" b="0" dirty="0"/>
              <a:t> today?</a:t>
            </a:r>
          </a:p>
        </p:txBody>
      </p:sp>
      <p:sp>
        <p:nvSpPr>
          <p:cNvPr id="4" name="Slide Number Placeholder 3">
            <a:extLst>
              <a:ext uri="{FF2B5EF4-FFF2-40B4-BE49-F238E27FC236}">
                <a16:creationId xmlns:a16="http://schemas.microsoft.com/office/drawing/2014/main" id="{933F7AF4-4D09-4F35-A612-1BBCBCF0961F}"/>
              </a:ext>
            </a:extLst>
          </p:cNvPr>
          <p:cNvSpPr>
            <a:spLocks noGrp="1"/>
          </p:cNvSpPr>
          <p:nvPr>
            <p:ph type="sldNum" sz="quarter" idx="12"/>
          </p:nvPr>
        </p:nvSpPr>
        <p:spPr/>
        <p:txBody>
          <a:bodyPr/>
          <a:lstStyle/>
          <a:p>
            <a:fld id="{0921C750-0A2B-4FC2-9266-872E12118BE5}" type="slidenum">
              <a:rPr lang="en-US" smtClean="0"/>
              <a:pPr/>
              <a:t>15</a:t>
            </a:fld>
            <a:endParaRPr lang="en-US" dirty="0"/>
          </a:p>
        </p:txBody>
      </p:sp>
    </p:spTree>
    <p:custDataLst>
      <p:tags r:id="rId1"/>
    </p:custDataLst>
    <p:extLst>
      <p:ext uri="{BB962C8B-B14F-4D97-AF65-F5344CB8AC3E}">
        <p14:creationId xmlns:p14="http://schemas.microsoft.com/office/powerpoint/2010/main" val="568860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6A687-73B2-4FB6-B32E-4E501B0FD966}"/>
              </a:ext>
            </a:extLst>
          </p:cNvPr>
          <p:cNvSpPr>
            <a:spLocks noGrp="1"/>
          </p:cNvSpPr>
          <p:nvPr>
            <p:ph type="title"/>
          </p:nvPr>
        </p:nvSpPr>
        <p:spPr>
          <a:xfrm>
            <a:off x="839788" y="457200"/>
            <a:ext cx="3932237" cy="2781300"/>
          </a:xfrm>
        </p:spPr>
        <p:txBody>
          <a:bodyPr/>
          <a:lstStyle/>
          <a:p>
            <a:r>
              <a:rPr lang="en-US" sz="4000" dirty="0"/>
              <a:t>Questions?</a:t>
            </a:r>
          </a:p>
        </p:txBody>
      </p:sp>
      <p:sp>
        <p:nvSpPr>
          <p:cNvPr id="3" name="Slide Number Placeholder 2">
            <a:extLst>
              <a:ext uri="{FF2B5EF4-FFF2-40B4-BE49-F238E27FC236}">
                <a16:creationId xmlns:a16="http://schemas.microsoft.com/office/drawing/2014/main" id="{77E740D4-B974-4E47-8623-3F7DFFABDE51}"/>
              </a:ext>
            </a:extLst>
          </p:cNvPr>
          <p:cNvSpPr>
            <a:spLocks noGrp="1"/>
          </p:cNvSpPr>
          <p:nvPr>
            <p:ph type="sldNum" sz="quarter" idx="12"/>
          </p:nvPr>
        </p:nvSpPr>
        <p:spPr/>
        <p:txBody>
          <a:bodyPr/>
          <a:lstStyle/>
          <a:p>
            <a:fld id="{0921C750-0A2B-4FC2-9266-872E12118BE5}" type="slidenum">
              <a:rPr lang="en-US" smtClean="0"/>
              <a:t>16</a:t>
            </a:fld>
            <a:endParaRPr lang="en-US" dirty="0"/>
          </a:p>
        </p:txBody>
      </p:sp>
    </p:spTree>
    <p:custDataLst>
      <p:tags r:id="rId1"/>
    </p:custDataLst>
    <p:extLst>
      <p:ext uri="{BB962C8B-B14F-4D97-AF65-F5344CB8AC3E}">
        <p14:creationId xmlns:p14="http://schemas.microsoft.com/office/powerpoint/2010/main" val="951522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DD0BBCA-298A-42DD-A6A5-87D958AC709F}"/>
              </a:ext>
            </a:extLst>
          </p:cNvPr>
          <p:cNvSpPr>
            <a:spLocks noGrp="1"/>
          </p:cNvSpPr>
          <p:nvPr>
            <p:ph type="title"/>
          </p:nvPr>
        </p:nvSpPr>
        <p:spPr>
          <a:xfrm>
            <a:off x="838200" y="238125"/>
            <a:ext cx="10515600" cy="702457"/>
          </a:xfrm>
        </p:spPr>
        <p:txBody>
          <a:bodyPr/>
          <a:lstStyle/>
          <a:p>
            <a:r>
              <a:rPr lang="en-US" dirty="0"/>
              <a:t>Key takeaways</a:t>
            </a:r>
          </a:p>
        </p:txBody>
      </p:sp>
      <p:sp>
        <p:nvSpPr>
          <p:cNvPr id="10" name="Content Placeholder 9">
            <a:extLst>
              <a:ext uri="{FF2B5EF4-FFF2-40B4-BE49-F238E27FC236}">
                <a16:creationId xmlns:a16="http://schemas.microsoft.com/office/drawing/2014/main" id="{8612274E-3BC3-4F76-84BC-33B8F2530D8E}"/>
              </a:ext>
            </a:extLst>
          </p:cNvPr>
          <p:cNvSpPr>
            <a:spLocks noGrp="1"/>
          </p:cNvSpPr>
          <p:nvPr>
            <p:ph idx="1"/>
          </p:nvPr>
        </p:nvSpPr>
        <p:spPr>
          <a:xfrm>
            <a:off x="838200" y="1435100"/>
            <a:ext cx="10515600" cy="4483099"/>
          </a:xfrm>
        </p:spPr>
        <p:txBody>
          <a:bodyPr/>
          <a:lstStyle/>
          <a:p>
            <a:r>
              <a:rPr lang="en-US" dirty="0"/>
              <a:t>The job of a respirator is to keep you from breathing in things in the air that might hurt you, including germs. </a:t>
            </a:r>
          </a:p>
          <a:p>
            <a:r>
              <a:rPr lang="en-US" dirty="0"/>
              <a:t>N95s, a type of respirator, are designed to filter out very small particles, including droplets, in the air. </a:t>
            </a:r>
          </a:p>
          <a:p>
            <a:r>
              <a:rPr lang="en-US" dirty="0"/>
              <a:t>N95s work not only because of the filtering material but also because of how they fit, which ensures that all the air that you breathe in goes through the filter first and doesn’t leak around the edges. </a:t>
            </a:r>
          </a:p>
          <a:p>
            <a:r>
              <a:rPr lang="en-US" dirty="0"/>
              <a:t>Do a “user seal check” every time you use your N95, because it is possible to put on an N95 using the correct technique and still not have a good seal around all the edges. </a:t>
            </a:r>
          </a:p>
        </p:txBody>
      </p:sp>
      <p:sp>
        <p:nvSpPr>
          <p:cNvPr id="7" name="Footer Placeholder 6">
            <a:extLst>
              <a:ext uri="{FF2B5EF4-FFF2-40B4-BE49-F238E27FC236}">
                <a16:creationId xmlns:a16="http://schemas.microsoft.com/office/drawing/2014/main" id="{86FA72A4-6A0E-4E80-9337-BF9963BBA72B}"/>
              </a:ext>
            </a:extLst>
          </p:cNvPr>
          <p:cNvSpPr>
            <a:spLocks noGrp="1"/>
          </p:cNvSpPr>
          <p:nvPr>
            <p:ph type="ftr" sz="quarter" idx="11"/>
          </p:nvPr>
        </p:nvSpPr>
        <p:spPr>
          <a:xfrm>
            <a:off x="4680857" y="6410780"/>
            <a:ext cx="6395357" cy="365125"/>
          </a:xfrm>
        </p:spPr>
        <p:txBody>
          <a:bodyPr/>
          <a:lstStyle/>
          <a:p>
            <a:r>
              <a:rPr lang="en-US" dirty="0"/>
              <a:t>PPE Part 3 – Respirators</a:t>
            </a:r>
          </a:p>
        </p:txBody>
      </p:sp>
      <p:sp>
        <p:nvSpPr>
          <p:cNvPr id="8" name="Slide Number Placeholder 7">
            <a:extLst>
              <a:ext uri="{FF2B5EF4-FFF2-40B4-BE49-F238E27FC236}">
                <a16:creationId xmlns:a16="http://schemas.microsoft.com/office/drawing/2014/main" id="{5E55BF1E-64B1-47CF-AA38-6AECAD917227}"/>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17</a:t>
            </a:fld>
            <a:endParaRPr lang="en-US" dirty="0"/>
          </a:p>
        </p:txBody>
      </p:sp>
    </p:spTree>
    <p:custDataLst>
      <p:tags r:id="rId1"/>
    </p:custDataLst>
    <p:extLst>
      <p:ext uri="{BB962C8B-B14F-4D97-AF65-F5344CB8AC3E}">
        <p14:creationId xmlns:p14="http://schemas.microsoft.com/office/powerpoint/2010/main" val="3717960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6F7E-43C1-4DEE-BD57-8169CA87CD90}"/>
              </a:ext>
            </a:extLst>
          </p:cNvPr>
          <p:cNvSpPr>
            <a:spLocks noGrp="1"/>
          </p:cNvSpPr>
          <p:nvPr>
            <p:ph type="title"/>
          </p:nvPr>
        </p:nvSpPr>
        <p:spPr/>
        <p:txBody>
          <a:bodyPr/>
          <a:lstStyle/>
          <a:p>
            <a:r>
              <a:rPr lang="en-US" dirty="0"/>
              <a:t>Resources and Future Training sessions</a:t>
            </a:r>
          </a:p>
        </p:txBody>
      </p:sp>
      <p:sp>
        <p:nvSpPr>
          <p:cNvPr id="3" name="Content Placeholder 2">
            <a:extLst>
              <a:ext uri="{FF2B5EF4-FFF2-40B4-BE49-F238E27FC236}">
                <a16:creationId xmlns:a16="http://schemas.microsoft.com/office/drawing/2014/main" id="{BEB2705A-E3E4-4DD0-897C-625940A692B5}"/>
              </a:ext>
            </a:extLst>
          </p:cNvPr>
          <p:cNvSpPr>
            <a:spLocks noGrp="1"/>
          </p:cNvSpPr>
          <p:nvPr>
            <p:ph idx="1"/>
          </p:nvPr>
        </p:nvSpPr>
        <p:spPr>
          <a:xfrm>
            <a:off x="838200" y="1377917"/>
            <a:ext cx="10795000" cy="4805363"/>
          </a:xfrm>
        </p:spPr>
        <p:txBody>
          <a:bodyPr>
            <a:normAutofit/>
          </a:bodyPr>
          <a:lstStyle/>
          <a:p>
            <a:pPr marL="0" indent="0">
              <a:lnSpc>
                <a:spcPct val="110000"/>
              </a:lnSpc>
              <a:spcBef>
                <a:spcPts val="0"/>
              </a:spcBef>
              <a:buNone/>
            </a:pPr>
            <a:r>
              <a:rPr lang="en-US" sz="2000" dirty="0">
                <a:latin typeface="+mn-lt"/>
              </a:rPr>
              <a:t>Project Firstline on CDC: </a:t>
            </a:r>
          </a:p>
          <a:p>
            <a:pPr marL="0" indent="0">
              <a:lnSpc>
                <a:spcPct val="110000"/>
              </a:lnSpc>
              <a:spcBef>
                <a:spcPts val="0"/>
              </a:spcBef>
              <a:spcAft>
                <a:spcPts val="600"/>
              </a:spcAft>
              <a:buNone/>
            </a:pPr>
            <a:r>
              <a:rPr lang="en-US" sz="2000" dirty="0">
                <a:latin typeface="+mn-lt"/>
                <a:hlinkClick r:id="rId4"/>
              </a:rPr>
              <a:t>https://www.cdc.gov/infection control/projectfirstline/index.html</a:t>
            </a:r>
            <a:endParaRPr lang="en-US" sz="2000" dirty="0">
              <a:latin typeface="+mn-lt"/>
            </a:endParaRPr>
          </a:p>
          <a:p>
            <a:pPr marL="0" indent="0">
              <a:lnSpc>
                <a:spcPct val="110000"/>
              </a:lnSpc>
              <a:spcBef>
                <a:spcPts val="0"/>
              </a:spcBef>
              <a:buNone/>
            </a:pPr>
            <a:r>
              <a:rPr lang="en-US" sz="2000" dirty="0">
                <a:latin typeface="+mn-lt"/>
              </a:rPr>
              <a:t>Project Firstline on Facebook:</a:t>
            </a:r>
          </a:p>
          <a:p>
            <a:pPr marL="0" indent="0">
              <a:lnSpc>
                <a:spcPct val="110000"/>
              </a:lnSpc>
              <a:spcBef>
                <a:spcPts val="0"/>
              </a:spcBef>
              <a:spcAft>
                <a:spcPts val="600"/>
              </a:spcAft>
              <a:buNone/>
            </a:pPr>
            <a:r>
              <a:rPr lang="en-US" sz="2000" dirty="0">
                <a:latin typeface="+mn-lt"/>
                <a:hlinkClick r:id="rId5"/>
              </a:rPr>
              <a:t>https://www.facebook.com/CDCProjectFirstline/</a:t>
            </a:r>
            <a:endParaRPr lang="en-US" sz="2000" dirty="0">
              <a:latin typeface="+mn-lt"/>
            </a:endParaRPr>
          </a:p>
          <a:p>
            <a:pPr marL="0" indent="0">
              <a:lnSpc>
                <a:spcPct val="110000"/>
              </a:lnSpc>
              <a:spcBef>
                <a:spcPts val="0"/>
              </a:spcBef>
              <a:buNone/>
            </a:pPr>
            <a:r>
              <a:rPr lang="en-US" sz="2000" dirty="0">
                <a:latin typeface="+mn-lt"/>
              </a:rPr>
              <a:t>Twitter:</a:t>
            </a:r>
          </a:p>
          <a:p>
            <a:pPr marL="0" indent="0">
              <a:lnSpc>
                <a:spcPct val="110000"/>
              </a:lnSpc>
              <a:spcBef>
                <a:spcPts val="0"/>
              </a:spcBef>
              <a:spcAft>
                <a:spcPts val="600"/>
              </a:spcAft>
              <a:buNone/>
            </a:pPr>
            <a:r>
              <a:rPr lang="en-US" sz="2000" dirty="0">
                <a:latin typeface="+mn-lt"/>
                <a:hlinkClick r:id="rId6"/>
              </a:rPr>
              <a:t>https://twitter.com/CDC_Firstline</a:t>
            </a:r>
            <a:endParaRPr lang="en-US" sz="2000" dirty="0">
              <a:latin typeface="+mn-lt"/>
            </a:endParaRPr>
          </a:p>
          <a:p>
            <a:pPr marL="0" indent="0">
              <a:lnSpc>
                <a:spcPct val="110000"/>
              </a:lnSpc>
              <a:spcBef>
                <a:spcPts val="0"/>
              </a:spcBef>
              <a:buNone/>
            </a:pPr>
            <a:r>
              <a:rPr lang="en-US" sz="2000" dirty="0">
                <a:latin typeface="+mn-lt"/>
              </a:rPr>
              <a:t>YouTube:</a:t>
            </a:r>
          </a:p>
          <a:p>
            <a:pPr marL="0" indent="0">
              <a:lnSpc>
                <a:spcPct val="110000"/>
              </a:lnSpc>
              <a:spcBef>
                <a:spcPts val="0"/>
              </a:spcBef>
              <a:spcAft>
                <a:spcPts val="600"/>
              </a:spcAft>
              <a:buNone/>
            </a:pPr>
            <a:r>
              <a:rPr lang="en-US" sz="2000" dirty="0">
                <a:latin typeface="+mn-lt"/>
                <a:hlinkClick r:id="rId7"/>
              </a:rPr>
              <a:t>https://www.youtube.com/playlist?list=PLvrp9iOILTQZQGtDnSDGViKDdRtIc13VX</a:t>
            </a:r>
            <a:r>
              <a:rPr lang="en-US" sz="2000" dirty="0">
                <a:latin typeface="+mn-lt"/>
              </a:rPr>
              <a:t> </a:t>
            </a:r>
          </a:p>
          <a:p>
            <a:pPr marL="0" indent="0">
              <a:lnSpc>
                <a:spcPct val="110000"/>
              </a:lnSpc>
              <a:spcBef>
                <a:spcPts val="0"/>
              </a:spcBef>
              <a:buNone/>
            </a:pPr>
            <a:r>
              <a:rPr lang="en-US" sz="2000" dirty="0">
                <a:latin typeface="+mn-lt"/>
              </a:rPr>
              <a:t>To sign up for Project Firstline e-mails, click here: </a:t>
            </a:r>
            <a:r>
              <a:rPr lang="en-US" sz="2000" dirty="0">
                <a:latin typeface="+mn-lt"/>
                <a:hlinkClick r:id="rId4"/>
              </a:rPr>
              <a:t>https://www.cdc.gov/infectioncontrol/projectfirstline/index.html</a:t>
            </a:r>
            <a:r>
              <a:rPr lang="en-US" sz="2000" dirty="0">
                <a:latin typeface="+mn-lt"/>
              </a:rPr>
              <a:t> </a:t>
            </a:r>
            <a:endParaRPr lang="en-US" sz="1200" dirty="0">
              <a:latin typeface="+mn-lt"/>
            </a:endParaRPr>
          </a:p>
        </p:txBody>
      </p:sp>
      <p:sp>
        <p:nvSpPr>
          <p:cNvPr id="7" name="Footer Placeholder 6">
            <a:extLst>
              <a:ext uri="{FF2B5EF4-FFF2-40B4-BE49-F238E27FC236}">
                <a16:creationId xmlns:a16="http://schemas.microsoft.com/office/drawing/2014/main" id="{81C83E36-34BA-47A1-88CD-9A503700F2D4}"/>
              </a:ext>
            </a:extLst>
          </p:cNvPr>
          <p:cNvSpPr>
            <a:spLocks noGrp="1"/>
          </p:cNvSpPr>
          <p:nvPr>
            <p:ph type="ftr" sz="quarter" idx="11"/>
          </p:nvPr>
        </p:nvSpPr>
        <p:spPr/>
        <p:txBody>
          <a:bodyPr/>
          <a:lstStyle/>
          <a:p>
            <a:r>
              <a:rPr lang="en-US" dirty="0"/>
              <a:t>PPE Part 3 – Respirators</a:t>
            </a:r>
          </a:p>
        </p:txBody>
      </p:sp>
      <p:sp>
        <p:nvSpPr>
          <p:cNvPr id="8" name="Slide Number Placeholder 7">
            <a:extLst>
              <a:ext uri="{FF2B5EF4-FFF2-40B4-BE49-F238E27FC236}">
                <a16:creationId xmlns:a16="http://schemas.microsoft.com/office/drawing/2014/main" id="{E39B37A8-679E-4C9C-9D91-D7DAE1A9761D}"/>
              </a:ext>
            </a:extLst>
          </p:cNvPr>
          <p:cNvSpPr>
            <a:spLocks noGrp="1"/>
          </p:cNvSpPr>
          <p:nvPr>
            <p:ph type="sldNum" sz="quarter" idx="12"/>
          </p:nvPr>
        </p:nvSpPr>
        <p:spPr/>
        <p:txBody>
          <a:bodyPr/>
          <a:lstStyle/>
          <a:p>
            <a:fld id="{0921C750-0A2B-4FC2-9266-872E12118BE5}" type="slidenum">
              <a:rPr lang="en-US" smtClean="0"/>
              <a:t>18</a:t>
            </a:fld>
            <a:endParaRPr lang="en-US" dirty="0"/>
          </a:p>
        </p:txBody>
      </p:sp>
    </p:spTree>
    <p:custDataLst>
      <p:tags r:id="rId1"/>
    </p:custDataLst>
    <p:extLst>
      <p:ext uri="{BB962C8B-B14F-4D97-AF65-F5344CB8AC3E}">
        <p14:creationId xmlns:p14="http://schemas.microsoft.com/office/powerpoint/2010/main" val="1529350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81B2-323C-4893-9793-70F724013DA7}"/>
              </a:ext>
            </a:extLst>
          </p:cNvPr>
          <p:cNvSpPr>
            <a:spLocks noGrp="1"/>
          </p:cNvSpPr>
          <p:nvPr>
            <p:ph type="title"/>
          </p:nvPr>
        </p:nvSpPr>
        <p:spPr/>
        <p:txBody>
          <a:bodyPr>
            <a:noAutofit/>
          </a:bodyPr>
          <a:lstStyle/>
          <a:p>
            <a:r>
              <a:rPr lang="en-US" dirty="0"/>
              <a:t>Feedback Form</a:t>
            </a:r>
          </a:p>
        </p:txBody>
      </p:sp>
      <p:pic>
        <p:nvPicPr>
          <p:cNvPr id="6" name="Picture 5" descr="A Hispanic female healthcare worker is pictured with pink, blue, yellow and tan background. Picture includes title: Project Firstline is for You.">
            <a:extLst>
              <a:ext uri="{FF2B5EF4-FFF2-40B4-BE49-F238E27FC236}">
                <a16:creationId xmlns:a16="http://schemas.microsoft.com/office/drawing/2014/main" id="{BFF949BA-4DD1-4058-BEAC-7DA14ED24E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9976" y="1317033"/>
            <a:ext cx="8072048" cy="4815678"/>
          </a:xfrm>
          <a:prstGeom prst="rect">
            <a:avLst/>
          </a:prstGeom>
          <a:effectLst>
            <a:glow rad="63500">
              <a:schemeClr val="bg1">
                <a:alpha val="7000"/>
              </a:schemeClr>
            </a:glow>
            <a:softEdge rad="635000"/>
          </a:effectLst>
        </p:spPr>
      </p:pic>
      <p:sp>
        <p:nvSpPr>
          <p:cNvPr id="3" name="Footer Placeholder 2">
            <a:extLst>
              <a:ext uri="{FF2B5EF4-FFF2-40B4-BE49-F238E27FC236}">
                <a16:creationId xmlns:a16="http://schemas.microsoft.com/office/drawing/2014/main" id="{C616F596-587A-4F46-B232-FF295C8B22BB}"/>
              </a:ext>
            </a:extLst>
          </p:cNvPr>
          <p:cNvSpPr>
            <a:spLocks noGrp="1"/>
          </p:cNvSpPr>
          <p:nvPr>
            <p:ph type="ftr" sz="quarter" idx="11"/>
          </p:nvPr>
        </p:nvSpPr>
        <p:spPr/>
        <p:txBody>
          <a:bodyPr/>
          <a:lstStyle/>
          <a:p>
            <a:r>
              <a:rPr lang="en-US" dirty="0"/>
              <a:t>PPE Part 3 – Respirators</a:t>
            </a:r>
          </a:p>
        </p:txBody>
      </p:sp>
      <p:sp>
        <p:nvSpPr>
          <p:cNvPr id="4" name="Slide Number Placeholder 3">
            <a:extLst>
              <a:ext uri="{FF2B5EF4-FFF2-40B4-BE49-F238E27FC236}">
                <a16:creationId xmlns:a16="http://schemas.microsoft.com/office/drawing/2014/main" id="{72E17B06-25C8-4E87-9746-8E7734D77905}"/>
              </a:ext>
            </a:extLst>
          </p:cNvPr>
          <p:cNvSpPr>
            <a:spLocks noGrp="1"/>
          </p:cNvSpPr>
          <p:nvPr>
            <p:ph type="sldNum" sz="quarter" idx="12"/>
          </p:nvPr>
        </p:nvSpPr>
        <p:spPr/>
        <p:txBody>
          <a:bodyPr/>
          <a:lstStyle/>
          <a:p>
            <a:fld id="{0921C750-0A2B-4FC2-9266-872E12118BE5}" type="slidenum">
              <a:rPr lang="en-US" smtClean="0"/>
              <a:pPr/>
              <a:t>19</a:t>
            </a:fld>
            <a:endParaRPr lang="en-US" dirty="0"/>
          </a:p>
        </p:txBody>
      </p:sp>
    </p:spTree>
    <p:custDataLst>
      <p:tags r:id="rId1"/>
    </p:custDataLst>
    <p:extLst>
      <p:ext uri="{BB962C8B-B14F-4D97-AF65-F5344CB8AC3E}">
        <p14:creationId xmlns:p14="http://schemas.microsoft.com/office/powerpoint/2010/main" val="29279687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Custom 10">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1F419A"/>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5235e465-a1b6-4e23-bde6-ae74580a0b42">MQJEE5KTM3DE-395609987-137</_dlc_DocId>
    <_dlc_DocIdUrl xmlns="5235e465-a1b6-4e23-bde6-ae74580a0b42">
      <Url>https://cdcpartners.sharepoint.com/sites/NCEZID/DHQP/NHCIPCTrainingCollab/_layouts/15/DocIdRedir.aspx?ID=MQJEE5KTM3DE-395609987-137</Url>
      <Description>MQJEE5KTM3DE-395609987-137</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5F485B01A3A34F891D43205E7DAD81" ma:contentTypeVersion="8" ma:contentTypeDescription="Create a new document." ma:contentTypeScope="" ma:versionID="d8b99d4cb00ce87dd688e51ea032a392">
  <xsd:schema xmlns:xsd="http://www.w3.org/2001/XMLSchema" xmlns:xs="http://www.w3.org/2001/XMLSchema" xmlns:p="http://schemas.microsoft.com/office/2006/metadata/properties" xmlns:ns2="5235e465-a1b6-4e23-bde6-ae74580a0b42" xmlns:ns3="ce605838-ffbc-4e91-a64d-a402b5800cef" targetNamespace="http://schemas.microsoft.com/office/2006/metadata/properties" ma:root="true" ma:fieldsID="ca7cda75292cc033b008f622b03fadad" ns2:_="" ns3:_="">
    <xsd:import namespace="5235e465-a1b6-4e23-bde6-ae74580a0b42"/>
    <xsd:import namespace="ce605838-ffbc-4e91-a64d-a402b5800cef"/>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35e465-a1b6-4e23-bde6-ae74580a0b4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e605838-ffbc-4e91-a64d-a402b5800ce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CB03E63-A999-4428-B2B4-E0676FFD030C}">
  <ds:schemaRefs>
    <ds:schemaRef ds:uri="http://schemas.microsoft.com/office/2006/documentManagement/types"/>
    <ds:schemaRef ds:uri="http://schemas.openxmlformats.org/package/2006/metadata/core-properties"/>
    <ds:schemaRef ds:uri="http://purl.org/dc/dcmitype/"/>
    <ds:schemaRef ds:uri="http://purl.org/dc/terms/"/>
    <ds:schemaRef ds:uri="http://schemas.microsoft.com/office/infopath/2007/PartnerControls"/>
    <ds:schemaRef ds:uri="http://www.w3.org/XML/1998/namespace"/>
    <ds:schemaRef ds:uri="7c162c85-2e33-4418-8d6a-3c9ae40ca8a5"/>
    <ds:schemaRef ds:uri="http://schemas.microsoft.com/office/2006/metadata/properties"/>
    <ds:schemaRef ds:uri="cc8a450b-1a11-4e56-adcc-c88acab015c1"/>
    <ds:schemaRef ds:uri="http://purl.org/dc/elements/1.1/"/>
  </ds:schemaRefs>
</ds:datastoreItem>
</file>

<file path=customXml/itemProps2.xml><?xml version="1.0" encoding="utf-8"?>
<ds:datastoreItem xmlns:ds="http://schemas.openxmlformats.org/officeDocument/2006/customXml" ds:itemID="{64BE3C14-BAE7-4A1F-ADB4-A2AAF38CBC06}"/>
</file>

<file path=customXml/itemProps3.xml><?xml version="1.0" encoding="utf-8"?>
<ds:datastoreItem xmlns:ds="http://schemas.openxmlformats.org/officeDocument/2006/customXml" ds:itemID="{9B352214-8F75-49AC-A2BD-76678AB9C8A4}">
  <ds:schemaRefs>
    <ds:schemaRef ds:uri="http://schemas.microsoft.com/sharepoint/v3/contenttype/forms"/>
  </ds:schemaRefs>
</ds:datastoreItem>
</file>

<file path=customXml/itemProps4.xml><?xml version="1.0" encoding="utf-8"?>
<ds:datastoreItem xmlns:ds="http://schemas.openxmlformats.org/officeDocument/2006/customXml" ds:itemID="{0DA63E1A-DD26-4E05-9D65-6DCD849532CD}"/>
</file>

<file path=docProps/app.xml><?xml version="1.0" encoding="utf-8"?>
<Properties xmlns="http://schemas.openxmlformats.org/officeDocument/2006/extended-properties" xmlns:vt="http://schemas.openxmlformats.org/officeDocument/2006/docPropsVTypes">
  <Template>13870_PFL_CleaningDisinfection_60min_v1</Template>
  <TotalTime>10718</TotalTime>
  <Words>3825</Words>
  <Application>Microsoft Office PowerPoint</Application>
  <PresentationFormat>Widescreen</PresentationFormat>
  <Paragraphs>352</Paragraphs>
  <Slides>19</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Arial</vt:lpstr>
      <vt:lpstr>Avenir LT Std 45 Book</vt:lpstr>
      <vt:lpstr>Avenir LT Std 55 Roman</vt:lpstr>
      <vt:lpstr>Calibri</vt:lpstr>
      <vt:lpstr>Calibri Light</vt:lpstr>
      <vt:lpstr>Century Gothic</vt:lpstr>
      <vt:lpstr>Courier New</vt:lpstr>
      <vt:lpstr>Symbol</vt:lpstr>
      <vt:lpstr>Times New Roman</vt:lpstr>
      <vt:lpstr>Wingdings</vt:lpstr>
      <vt:lpstr>13780_PFL_PPT_template_Avenir_2-26-21_DRAFT</vt:lpstr>
      <vt:lpstr>Topic 11:  Ppe part 3 –  Respirators</vt:lpstr>
      <vt:lpstr>Agenda</vt:lpstr>
      <vt:lpstr>Learning Objectives</vt:lpstr>
      <vt:lpstr>Introductions </vt:lpstr>
      <vt:lpstr>Recommended PPE for COVID-19 </vt:lpstr>
      <vt:lpstr>How do you use respirators?</vt:lpstr>
      <vt:lpstr>Respirators </vt:lpstr>
      <vt:lpstr>Inside Infection Control: What is a Respirator? Episode 13</vt:lpstr>
      <vt:lpstr>What did you learn about respirators?</vt:lpstr>
      <vt:lpstr>What do you want to know more about?</vt:lpstr>
      <vt:lpstr>More about n95S</vt:lpstr>
      <vt:lpstr>Breakout groups </vt:lpstr>
      <vt:lpstr>report out</vt:lpstr>
      <vt:lpstr>Reflection </vt:lpstr>
      <vt:lpstr>What did you learn today?</vt:lpstr>
      <vt:lpstr>Questions?</vt:lpstr>
      <vt:lpstr>Key takeaways</vt:lpstr>
      <vt:lpstr>Resources and Future Training sessions</vt:lpstr>
      <vt:lpstr>Feedback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11: PPE Part 3 – Respirators</dc:title>
  <dc:subject>PPE – Respirators</dc:subject>
  <dc:creator>Centers for Disease Control and Prevention (CDC)</dc:creator>
  <cp:keywords>Project Firstline, Infection Control Training, COVID-19, Infection Control, CDC, PPE, Respirators</cp:keywords>
  <cp:lastModifiedBy>Ortiz, Madeleine (CDC/DDID/NCEZID/DHQP) (CTR)</cp:lastModifiedBy>
  <cp:revision>308</cp:revision>
  <dcterms:created xsi:type="dcterms:W3CDTF">2021-01-21T13:57:54Z</dcterms:created>
  <dcterms:modified xsi:type="dcterms:W3CDTF">2021-09-16T20:24:49Z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2021-01-21T14:22:36Z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cbce9e60-b3e8-4884-83d6-0ecd7f9707f9</vt:lpwstr>
  </property>
  <property fmtid="{D5CDD505-2E9C-101B-9397-08002B2CF9AE}" pid="8" name="MSIP_Label_7b94a7b8-f06c-4dfe-bdcc-9b548fd58c31_ContentBits">
    <vt:lpwstr>0</vt:lpwstr>
  </property>
  <property fmtid="{D5CDD505-2E9C-101B-9397-08002B2CF9AE}" pid="9" name="ContentTypeId">
    <vt:lpwstr>0x0101009B5F485B01A3A34F891D43205E7DAD81</vt:lpwstr>
  </property>
  <property fmtid="{D5CDD505-2E9C-101B-9397-08002B2CF9AE}" pid="10" name="_dlc_DocIdItemGuid">
    <vt:lpwstr>f371d168-1820-4a92-8e16-13e5390a67ef</vt:lpwstr>
  </property>
  <property fmtid="{D5CDD505-2E9C-101B-9397-08002B2CF9AE}" pid="11" name="ArticulateGUID">
    <vt:lpwstr>05334954-04B9-4325-9EDB-88FD47F3D73F</vt:lpwstr>
  </property>
  <property fmtid="{D5CDD505-2E9C-101B-9397-08002B2CF9AE}" pid="12" name="ArticulatePath">
    <vt:lpwstr>Project Firstline MultiDoseVial Slides_60min_v2</vt:lpwstr>
  </property>
</Properties>
</file>