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6.xml" ContentType="application/vnd.openxmlformats-officedocument.presentationml.tags+xml"/>
  <Override PartName="/ppt/tags/tag8.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ppt/tags/tag1.xml" ContentType="application/vnd.openxmlformats-officedocument.presentationml.tags+xml"/>
  <Override PartName="/customXml/itemProps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7.xml" ContentType="application/vnd.openxmlformats-officedocument.presentationml.tags+xml"/>
  <Override PartName="/ppt/tags/tag11.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4"/>
  </p:sldMasterIdLst>
  <p:notesMasterIdLst>
    <p:notesMasterId r:id="rId15"/>
  </p:notesMasterIdLst>
  <p:handoutMasterIdLst>
    <p:handoutMasterId r:id="rId16"/>
  </p:handoutMasterIdLst>
  <p:sldIdLst>
    <p:sldId id="316" r:id="rId5"/>
    <p:sldId id="257" r:id="rId6"/>
    <p:sldId id="293" r:id="rId7"/>
    <p:sldId id="343" r:id="rId8"/>
    <p:sldId id="305" r:id="rId9"/>
    <p:sldId id="338" r:id="rId10"/>
    <p:sldId id="332" r:id="rId11"/>
    <p:sldId id="342" r:id="rId12"/>
    <p:sldId id="290" r:id="rId13"/>
    <p:sldId id="266" r:id="rId14"/>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Wilson, Linda" initials="WL" lastIdx="2" clrIdx="6">
    <p:extLst>
      <p:ext uri="{19B8F6BF-5375-455C-9EA6-DF929625EA0E}">
        <p15:presenceInfo xmlns:p15="http://schemas.microsoft.com/office/powerpoint/2012/main" userId="S::ljwilson@rti.org::134f9502-648d-4a09-bdc5-589689a2e14a" providerId="AD"/>
      </p:ext>
    </p:extLst>
  </p:cmAuthor>
  <p:cmAuthor id="1" name="Stadd, Jessie" initials="SJ" lastIdx="16" clrIdx="0">
    <p:extLst>
      <p:ext uri="{19B8F6BF-5375-455C-9EA6-DF929625EA0E}">
        <p15:presenceInfo xmlns:p15="http://schemas.microsoft.com/office/powerpoint/2012/main" userId="S::jstadd@rti.org::44a9573f-fddc-4716-bc25-9dc365c6924d" providerId="AD"/>
      </p:ext>
    </p:extLst>
  </p:cmAuthor>
  <p:cmAuthor id="8" name="Cox, Kendra (CDC/DDID/NCEZID/DHQP)" initials="CK(" lastIdx="20" clrIdx="7">
    <p:extLst>
      <p:ext uri="{19B8F6BF-5375-455C-9EA6-DF929625EA0E}">
        <p15:presenceInfo xmlns:p15="http://schemas.microsoft.com/office/powerpoint/2012/main" userId="S::gfx4@cdc.gov::3112a3a8-8cbb-4d5b-96ee-72aa1ab53303" providerId="AD"/>
      </p:ext>
    </p:extLst>
  </p:cmAuthor>
  <p:cmAuthor id="2" name="Julie Shogren" initials="JS" lastIdx="14" clrIdx="1">
    <p:extLst>
      <p:ext uri="{19B8F6BF-5375-455C-9EA6-DF929625EA0E}">
        <p15:presenceInfo xmlns:p15="http://schemas.microsoft.com/office/powerpoint/2012/main" userId="S::jshogren@rti.org::b8ac11d4-25b8-47fb-add8-e9c5ea412aae" providerId="AD"/>
      </p:ext>
    </p:extLst>
  </p:cmAuthor>
  <p:cmAuthor id="9" name="Yates, Kirsten M. (CDC/DDID/NCEZID/DHQP) (CTR)" initials="Y(" lastIdx="3" clrIdx="8">
    <p:extLst>
      <p:ext uri="{19B8F6BF-5375-455C-9EA6-DF929625EA0E}">
        <p15:presenceInfo xmlns:p15="http://schemas.microsoft.com/office/powerpoint/2012/main" userId="S::vrx6@cdc.gov::3a8cfc38-f48f-4f28-85d9-0952e21c9697" providerId="AD"/>
      </p:ext>
    </p:extLst>
  </p:cmAuthor>
  <p:cmAuthor id="3" name="Linda Wilson" initials="LW" lastIdx="19" clrIdx="2">
    <p:extLst>
      <p:ext uri="{19B8F6BF-5375-455C-9EA6-DF929625EA0E}">
        <p15:presenceInfo xmlns:p15="http://schemas.microsoft.com/office/powerpoint/2012/main" userId="Linda Wilson" providerId="None"/>
      </p:ext>
    </p:extLst>
  </p:cmAuthor>
  <p:cmAuthor id="10" name="Lambert, Shari" initials="LS" lastIdx="2" clrIdx="9">
    <p:extLst>
      <p:ext uri="{19B8F6BF-5375-455C-9EA6-DF929625EA0E}">
        <p15:presenceInfo xmlns:p15="http://schemas.microsoft.com/office/powerpoint/2012/main" userId="S::sbl@rti.org::62ef8086-de81-4226-b645-762e6e5dfc71" providerId="AD"/>
      </p:ext>
    </p:extLst>
  </p:cmAuthor>
  <p:cmAuthor id="4" name="Wisniewski, Robin" initials="WR" lastIdx="1" clrIdx="3">
    <p:extLst>
      <p:ext uri="{19B8F6BF-5375-455C-9EA6-DF929625EA0E}">
        <p15:presenceInfo xmlns:p15="http://schemas.microsoft.com/office/powerpoint/2012/main" userId="S::rwisniewski@rti.org::14ea64dd-af0c-477c-bfcb-203300eef60e" providerId="AD"/>
      </p:ext>
    </p:extLst>
  </p:cmAuthor>
  <p:cmAuthor id="5" name="Rasmussen Foster, Laura" initials="RFL" lastIdx="30" clrIdx="4">
    <p:extLst>
      <p:ext uri="{19B8F6BF-5375-455C-9EA6-DF929625EA0E}">
        <p15:presenceInfo xmlns:p15="http://schemas.microsoft.com/office/powerpoint/2012/main" userId="S::lrasmussen@rti.org::5ad58509-b95f-4bf5-82b0-3432a84b06de" providerId="AD"/>
      </p:ext>
    </p:extLst>
  </p:cmAuthor>
  <p:cmAuthor id="6" name="Aiken, Merrie" initials="AM" lastIdx="22" clrIdx="5">
    <p:extLst>
      <p:ext uri="{19B8F6BF-5375-455C-9EA6-DF929625EA0E}">
        <p15:presenceInfo xmlns:p15="http://schemas.microsoft.com/office/powerpoint/2012/main" userId="S::maiken@rti.org::2e0e472c-16bf-43d7-9edd-cd3f38cba0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7D4578"/>
    <a:srgbClr val="F2F2F2"/>
    <a:srgbClr val="13619C"/>
    <a:srgbClr val="D953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20" autoAdjust="0"/>
  </p:normalViewPr>
  <p:slideViewPr>
    <p:cSldViewPr snapToGrid="0">
      <p:cViewPr varScale="1">
        <p:scale>
          <a:sx n="54" d="100"/>
          <a:sy n="54" d="100"/>
        </p:scale>
        <p:origin x="400" y="44"/>
      </p:cViewPr>
      <p:guideLst/>
    </p:cSldViewPr>
  </p:slideViewPr>
  <p:outlineViewPr>
    <p:cViewPr>
      <p:scale>
        <a:sx n="33" d="100"/>
        <a:sy n="33" d="100"/>
      </p:scale>
      <p:origin x="0" y="-282"/>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customXml" Target="../customXml/item4.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7F1989-5C90-41CB-99A2-1404CFE313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8E50D08-6908-41B4-B325-A1FAB0E859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707453-31FE-4F55-86FA-D76DC1B18E3F}" type="datetimeFigureOut">
              <a:rPr lang="en-US" smtClean="0"/>
              <a:t>9/16/2021</a:t>
            </a:fld>
            <a:endParaRPr lang="en-US" dirty="0"/>
          </a:p>
        </p:txBody>
      </p:sp>
      <p:sp>
        <p:nvSpPr>
          <p:cNvPr id="4" name="Footer Placeholder 3">
            <a:extLst>
              <a:ext uri="{FF2B5EF4-FFF2-40B4-BE49-F238E27FC236}">
                <a16:creationId xmlns:a16="http://schemas.microsoft.com/office/drawing/2014/main" id="{315DCC0C-3BF8-401D-9958-D12ADAA9C2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964844C-DB95-4D5C-8F52-8DC17C9EAE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0BDAC5-CD3F-4439-B579-C2F2038AFF08}" type="slidenum">
              <a:rPr lang="en-US" smtClean="0"/>
              <a:t>‹#›</a:t>
            </a:fld>
            <a:endParaRPr lang="en-US" dirty="0"/>
          </a:p>
        </p:txBody>
      </p:sp>
    </p:spTree>
    <p:extLst>
      <p:ext uri="{BB962C8B-B14F-4D97-AF65-F5344CB8AC3E}">
        <p14:creationId xmlns:p14="http://schemas.microsoft.com/office/powerpoint/2010/main" val="4086741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DA2ED-0422-4582-B371-29C5C1E3C9ED}"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E97AA-F9A2-4B4F-BFD3-2E693337D65B}" type="slidenum">
              <a:rPr lang="en-US" smtClean="0"/>
              <a:t>‹#›</a:t>
            </a:fld>
            <a:endParaRPr lang="en-US" dirty="0"/>
          </a:p>
        </p:txBody>
      </p:sp>
    </p:spTree>
    <p:extLst>
      <p:ext uri="{BB962C8B-B14F-4D97-AF65-F5344CB8AC3E}">
        <p14:creationId xmlns:p14="http://schemas.microsoft.com/office/powerpoint/2010/main" val="376856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dirty="0">
                <a:latin typeface="Calibri"/>
                <a:ea typeface="Calibri" panose="020F0502020204030204" pitchFamily="34" charset="0"/>
                <a:cs typeface="Calibri"/>
              </a:rPr>
              <a:t>Participants</a:t>
            </a:r>
            <a:r>
              <a:rPr lang="en-US" sz="1800" dirty="0">
                <a:effectLst/>
                <a:latin typeface="Calibri"/>
                <a:ea typeface="Calibri" panose="020F0502020204030204" pitchFamily="34" charset="0"/>
                <a:cs typeface="Calibri"/>
              </a:rPr>
              <a:t> log in and get settled.</a:t>
            </a:r>
            <a:r>
              <a:rPr lang="en-US" sz="1800" dirty="0">
                <a:latin typeface="Calibri"/>
                <a:ea typeface="Calibri" panose="020F0502020204030204" pitchFamily="34" charset="0"/>
                <a:cs typeface="Calibri"/>
              </a:rPr>
              <a:t> </a:t>
            </a:r>
            <a:endParaRPr lang="en-US" dirty="0"/>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a:t>
            </a:fld>
            <a:endParaRPr lang="en-US" dirty="0"/>
          </a:p>
        </p:txBody>
      </p:sp>
    </p:spTree>
    <p:extLst>
      <p:ext uri="{BB962C8B-B14F-4D97-AF65-F5344CB8AC3E}">
        <p14:creationId xmlns:p14="http://schemas.microsoft.com/office/powerpoint/2010/main" val="11653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the group and add a greeting to the chat box.</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an ongoing series, you may choose to say “welcome back,” “thank you for joining us again,” etc.</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Announce housekeeping notes, either orally or via chat.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needed, provide additional notes specific to the platform you’re using (e.g., how to “raise your hand,” how to post questions).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Provide an overview of the agenda.</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Adapt this section of the session as needed: for instance, you may choose to spend additional time on introductions if there are new faces or if participants do not know each other.</a:t>
            </a:r>
          </a:p>
          <a:p>
            <a:pPr marL="342900" marR="0" lvl="0" indent="-342900">
              <a:lnSpc>
                <a:spcPct val="107000"/>
              </a:lnSpc>
              <a:spcBef>
                <a:spcPts val="0"/>
              </a:spcBef>
              <a:spcAft>
                <a:spcPts val="8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“Welcome to Project Firstline. Over the next 10 minutes, we’ll explore user seal checks for N95 respirators. Please keep your videos on, to the extent possible, and keep your microphone muted when you are not contributing to the discussion. It’s great to see you all here today!”</a:t>
            </a:r>
          </a:p>
        </p:txBody>
      </p:sp>
      <p:sp>
        <p:nvSpPr>
          <p:cNvPr id="4" name="Slide Number Placeholder 3"/>
          <p:cNvSpPr>
            <a:spLocks noGrp="1"/>
          </p:cNvSpPr>
          <p:nvPr>
            <p:ph type="sldNum" sz="quarter" idx="5"/>
          </p:nvPr>
        </p:nvSpPr>
        <p:spPr/>
        <p:txBody>
          <a:bodyPr/>
          <a:lstStyle/>
          <a:p>
            <a:fld id="{553E97AA-F9A2-4B4F-BFD3-2E693337D65B}" type="slidenum">
              <a:rPr lang="en-US" smtClean="0"/>
              <a:t>2</a:t>
            </a:fld>
            <a:endParaRPr lang="en-US" dirty="0"/>
          </a:p>
        </p:txBody>
      </p:sp>
    </p:spTree>
    <p:extLst>
      <p:ext uri="{BB962C8B-B14F-4D97-AF65-F5344CB8AC3E}">
        <p14:creationId xmlns:p14="http://schemas.microsoft.com/office/powerpoint/2010/main" val="225808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what we expect to learn today. By the end of today’s training, you will be able to describe how to make sure you have a good seal when you wear an N95 and why a user seal check is important.” </a:t>
            </a:r>
          </a:p>
        </p:txBody>
      </p:sp>
      <p:sp>
        <p:nvSpPr>
          <p:cNvPr id="4" name="Slide Number Placeholder 3"/>
          <p:cNvSpPr>
            <a:spLocks noGrp="1"/>
          </p:cNvSpPr>
          <p:nvPr>
            <p:ph type="sldNum" sz="quarter" idx="5"/>
          </p:nvPr>
        </p:nvSpPr>
        <p:spPr/>
        <p:txBody>
          <a:bodyPr/>
          <a:lstStyle/>
          <a:p>
            <a:fld id="{553E97AA-F9A2-4B4F-BFD3-2E693337D65B}" type="slidenum">
              <a:rPr lang="en-US" smtClean="0"/>
              <a:t>3</a:t>
            </a:fld>
            <a:endParaRPr lang="en-US" dirty="0"/>
          </a:p>
        </p:txBody>
      </p:sp>
    </p:spTree>
    <p:extLst>
      <p:ext uri="{BB962C8B-B14F-4D97-AF65-F5344CB8AC3E}">
        <p14:creationId xmlns:p14="http://schemas.microsoft.com/office/powerpoint/2010/main" val="227646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Invite group discussion of what a user seal check is and why it’s important.</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bullet points on slides 4 and 5 summarize content from Episode 15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800" dirty="0">
                <a:effectLst/>
                <a:latin typeface="Calibri" panose="020F0502020204030204" pitchFamily="34" charset="0"/>
                <a:ea typeface="Calibri" panose="020F0502020204030204" pitchFamily="34" charset="0"/>
                <a:cs typeface="Times New Roman" panose="02020603050405020304" pitchFamily="18" charset="0"/>
              </a:rPr>
              <a:t>How Do I Test the Seal on my N95? For time reasons, the video is not shown during the 10-minute session. You may wish to refer to the Content Outline for Episode 15 for additional discussion points. </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Does anyone know why it’s important to do something called a ‘user seal check’ every time you put on your N95?</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“That’s right. You want to make sure you have a good seal around all the edges when you put on your N95, because it’s possible to put it on using the correct technique and still not have that good seal. This makes sure that all the air you’re breathing in goes through the filter first and doesn’t leak in around the edges. If there’s a leak or bad seal, then it’s likely you’ll breathe in unfiltered air, which could have germs in it.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How do we perform a user seal check?</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“It’s important to follow the instructions on how to do a user seal check that came from the manufacturer of your specific type of N95. Most of the time, the best way to check the seal is with a ‘positive pressure’ check: gently breathe out while blocking the paths where air might escape to make sure there aren’t any leaks around your face or in the filter itself.”</a:t>
            </a:r>
          </a:p>
        </p:txBody>
      </p:sp>
      <p:sp>
        <p:nvSpPr>
          <p:cNvPr id="4" name="Slide Number Placeholder 3"/>
          <p:cNvSpPr>
            <a:spLocks noGrp="1"/>
          </p:cNvSpPr>
          <p:nvPr>
            <p:ph type="sldNum" sz="quarter" idx="5"/>
          </p:nvPr>
        </p:nvSpPr>
        <p:spPr/>
        <p:txBody>
          <a:bodyPr/>
          <a:lstStyle/>
          <a:p>
            <a:fld id="{553E97AA-F9A2-4B4F-BFD3-2E693337D65B}" type="slidenum">
              <a:rPr lang="en-US" smtClean="0"/>
              <a:t>4</a:t>
            </a:fld>
            <a:endParaRPr lang="en-US" dirty="0"/>
          </a:p>
        </p:txBody>
      </p:sp>
    </p:spTree>
    <p:extLst>
      <p:ext uri="{BB962C8B-B14F-4D97-AF65-F5344CB8AC3E}">
        <p14:creationId xmlns:p14="http://schemas.microsoft.com/office/powerpoint/2010/main" val="3200600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Invite group discussion of strategies they can use if they find a leak in their N95.</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bullet points on slides 4 and 5 summarize content from Episode 15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800" dirty="0">
                <a:effectLst/>
                <a:latin typeface="Calibri" panose="020F0502020204030204" pitchFamily="34" charset="0"/>
                <a:ea typeface="Calibri" panose="020F0502020204030204" pitchFamily="34" charset="0"/>
                <a:cs typeface="Times New Roman" panose="02020603050405020304" pitchFamily="18" charset="0"/>
              </a:rPr>
              <a:t>How Do I Test the Seal on my N95? For time reasons, the video is not shown during the 10-minute session. You may wish to refer to the Content Outline for Episode 15 for additional discussion points. </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bullets. When you advance to the slide, only the blue text will appear.</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points, ask participants to share answers to the questions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How?</a:t>
            </a:r>
            <a:r>
              <a:rPr lang="en-US" sz="1800" dirty="0">
                <a:effectLst/>
                <a:latin typeface="Calibri" panose="020F0502020204030204" pitchFamily="34" charset="0"/>
                <a:ea typeface="Calibri" panose="020F0502020204030204" pitchFamily="34" charset="0"/>
                <a:cs typeface="Times New Roman" panose="02020603050405020304" pitchFamily="18" charset="0"/>
              </a:rPr>
              <a:t>” either orally or in the chat.</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are some actions you can take if you detect a leak in your N95?</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“Great, thanks for your responses. If the pressure doesn’t build up, or there is a leak, you can use both of your hands to mold the metal nose strip to the bridge of your nose, starting from the top. You can also move the straps to different areas at the top and base of your head to get the best possible fit.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there’s still a leak, you may need to be fit-tested with a different model of N95 or a different size. It’s also possible the N95 may be worn out and you need a new one, or you may need a different type of respirator.”</a:t>
            </a:r>
          </a:p>
        </p:txBody>
      </p:sp>
      <p:sp>
        <p:nvSpPr>
          <p:cNvPr id="4" name="Slide Number Placeholder 3"/>
          <p:cNvSpPr>
            <a:spLocks noGrp="1"/>
          </p:cNvSpPr>
          <p:nvPr>
            <p:ph type="sldNum" sz="quarter" idx="5"/>
          </p:nvPr>
        </p:nvSpPr>
        <p:spPr/>
        <p:txBody>
          <a:bodyPr/>
          <a:lstStyle/>
          <a:p>
            <a:fld id="{553E97AA-F9A2-4B4F-BFD3-2E693337D65B}" type="slidenum">
              <a:rPr lang="en-US" smtClean="0"/>
              <a:t>5</a:t>
            </a:fld>
            <a:endParaRPr lang="en-US" dirty="0"/>
          </a:p>
        </p:txBody>
      </p:sp>
    </p:spTree>
    <p:extLst>
      <p:ext uri="{BB962C8B-B14F-4D97-AF65-F5344CB8AC3E}">
        <p14:creationId xmlns:p14="http://schemas.microsoft.com/office/powerpoint/2010/main" val="294624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participants for the discussion.</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wish to remind the group of key points from other sessions.</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reflect on what they learned during the session.</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all did a great job of sharing your observations. Remember, if you’re ever unsure about what to do, such as how to do a user seal check, you can always talk with your supervisor or your colleagues.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553E97AA-F9A2-4B4F-BFD3-2E693337D65B}" type="slidenum">
              <a:rPr lang="en-US" smtClean="0"/>
              <a:t>6</a:t>
            </a:fld>
            <a:endParaRPr lang="en-US" dirty="0"/>
          </a:p>
        </p:txBody>
      </p:sp>
    </p:spTree>
    <p:extLst>
      <p:ext uri="{BB962C8B-B14F-4D97-AF65-F5344CB8AC3E}">
        <p14:creationId xmlns:p14="http://schemas.microsoft.com/office/powerpoint/2010/main" val="1289020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Are there any unanswered questions or items I can clarify about how to check the seal on your N95?</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I’ve written them down, and I will get back to you with responses.”</a:t>
            </a:r>
          </a:p>
        </p:txBody>
      </p:sp>
      <p:sp>
        <p:nvSpPr>
          <p:cNvPr id="4" name="Slide Number Placeholder 3"/>
          <p:cNvSpPr>
            <a:spLocks noGrp="1"/>
          </p:cNvSpPr>
          <p:nvPr>
            <p:ph type="sldNum" sz="quarter" idx="5"/>
          </p:nvPr>
        </p:nvSpPr>
        <p:spPr/>
        <p:txBody>
          <a:bodyPr/>
          <a:lstStyle/>
          <a:p>
            <a:fld id="{553E97AA-F9A2-4B4F-BFD3-2E693337D65B}" type="slidenum">
              <a:rPr lang="en-US" smtClean="0"/>
              <a:t>7</a:t>
            </a:fld>
            <a:endParaRPr lang="en-US" dirty="0"/>
          </a:p>
        </p:txBody>
      </p:sp>
    </p:spTree>
    <p:extLst>
      <p:ext uri="{BB962C8B-B14F-4D97-AF65-F5344CB8AC3E}">
        <p14:creationId xmlns:p14="http://schemas.microsoft.com/office/powerpoint/2010/main" val="113418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key 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user seal checks for your N95s and why those checks are so important. I’ve captured some key takeaways here, which you can review at your leisure after the session today.”</a:t>
            </a:r>
          </a:p>
        </p:txBody>
      </p:sp>
      <p:sp>
        <p:nvSpPr>
          <p:cNvPr id="4" name="Slide Number Placeholder 3"/>
          <p:cNvSpPr>
            <a:spLocks noGrp="1"/>
          </p:cNvSpPr>
          <p:nvPr>
            <p:ph type="sldNum" sz="quarter" idx="5"/>
          </p:nvPr>
        </p:nvSpPr>
        <p:spPr/>
        <p:txBody>
          <a:bodyPr/>
          <a:lstStyle/>
          <a:p>
            <a:fld id="{553E97AA-F9A2-4B4F-BFD3-2E693337D65B}" type="slidenum">
              <a:rPr lang="en-US" smtClean="0"/>
              <a:t>8</a:t>
            </a:fld>
            <a:endParaRPr lang="en-US" dirty="0"/>
          </a:p>
        </p:txBody>
      </p:sp>
    </p:spTree>
    <p:extLst>
      <p:ext uri="{BB962C8B-B14F-4D97-AF65-F5344CB8AC3E}">
        <p14:creationId xmlns:p14="http://schemas.microsoft.com/office/powerpoint/2010/main" val="4020818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though we covered a lot today, there is still much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next training topic].”</a:t>
            </a:r>
          </a:p>
          <a:p>
            <a:endParaRPr lang="en-US" dirty="0"/>
          </a:p>
        </p:txBody>
      </p:sp>
      <p:sp>
        <p:nvSpPr>
          <p:cNvPr id="4" name="Slide Number Placeholder 3"/>
          <p:cNvSpPr>
            <a:spLocks noGrp="1"/>
          </p:cNvSpPr>
          <p:nvPr>
            <p:ph type="sldNum" sz="quarter" idx="5"/>
          </p:nvPr>
        </p:nvSpPr>
        <p:spPr/>
        <p:txBody>
          <a:bodyPr/>
          <a:lstStyle/>
          <a:p>
            <a:fld id="{438D9F8C-7B54-4A21-B9B9-EAEDD3B035B4}" type="slidenum">
              <a:rPr lang="en-US" smtClean="0"/>
              <a:t>9</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10</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5474878" y="5903354"/>
            <a:ext cx="6229350" cy="638032"/>
          </a:xfrm>
        </p:spPr>
        <p:txBody>
          <a:bodyPr/>
          <a:lstStyle>
            <a:lvl1pPr marL="0" indent="0" algn="r">
              <a:buNone/>
              <a:defRPr sz="2400">
                <a:solidFill>
                  <a:schemeClr val="tx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36144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C01EE0F3-C565-47E9-9203-D6B5C791A99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3 – Respirators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3993997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1624A9F-9163-4F04-B7FB-CF24D796FFDA}"/>
              </a:ext>
            </a:extLst>
          </p:cNvPr>
          <p:cNvSpPr>
            <a:spLocks noGrp="1"/>
          </p:cNvSpPr>
          <p:nvPr>
            <p:ph type="dt" sz="half" idx="10"/>
          </p:nvPr>
        </p:nvSpPr>
        <p:spPr/>
        <p:txBody>
          <a:bodyPr/>
          <a:lstStyle/>
          <a:p>
            <a:fld id="{19926703-AD29-418C-A070-F47184C45FA5}" type="datetime1">
              <a:rPr lang="en-US" smtClean="0"/>
              <a:t>9/16/2021</a:t>
            </a:fld>
            <a:endParaRPr lang="en-US" dirty="0"/>
          </a:p>
        </p:txBody>
      </p:sp>
      <p:sp>
        <p:nvSpPr>
          <p:cNvPr id="6" name="Footer Placeholder 5">
            <a:extLst>
              <a:ext uri="{FF2B5EF4-FFF2-40B4-BE49-F238E27FC236}">
                <a16:creationId xmlns:a16="http://schemas.microsoft.com/office/drawing/2014/main" id="{173E4C0A-1EC8-4F5E-A020-F746575CBA0E}"/>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540E1000-4CB8-48A3-AA7E-8EFB6677745E}"/>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9" name="Content Placeholder 2">
            <a:extLst>
              <a:ext uri="{FF2B5EF4-FFF2-40B4-BE49-F238E27FC236}">
                <a16:creationId xmlns:a16="http://schemas.microsoft.com/office/drawing/2014/main" id="{2877B6BA-5895-44E0-ADA9-647BDD7AD5D5}"/>
              </a:ext>
            </a:extLst>
          </p:cNvPr>
          <p:cNvSpPr>
            <a:spLocks noGrp="1"/>
          </p:cNvSpPr>
          <p:nvPr>
            <p:ph idx="13"/>
          </p:nvPr>
        </p:nvSpPr>
        <p:spPr>
          <a:xfrm>
            <a:off x="838200" y="2633320"/>
            <a:ext cx="5751443" cy="3071740"/>
          </a:xfrm>
        </p:spPr>
        <p:txBody>
          <a:bodyPr/>
          <a:lstStyle>
            <a:lvl1pPr marL="342900" indent="-342900">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
            <a:extLst>
              <a:ext uri="{FF2B5EF4-FFF2-40B4-BE49-F238E27FC236}">
                <a16:creationId xmlns:a16="http://schemas.microsoft.com/office/drawing/2014/main" id="{51ED1AE0-D571-4F93-9280-C3CE0FAAEFAE}"/>
              </a:ext>
            </a:extLst>
          </p:cNvPr>
          <p:cNvSpPr>
            <a:spLocks noGrp="1"/>
          </p:cNvSpPr>
          <p:nvPr>
            <p:ph type="body" idx="14"/>
          </p:nvPr>
        </p:nvSpPr>
        <p:spPr>
          <a:xfrm>
            <a:off x="839788" y="1743342"/>
            <a:ext cx="5750574"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itle 1">
            <a:extLst>
              <a:ext uri="{FF2B5EF4-FFF2-40B4-BE49-F238E27FC236}">
                <a16:creationId xmlns:a16="http://schemas.microsoft.com/office/drawing/2014/main" id="{B6942D83-6AF2-45D0-B95A-D3BC7156B652}"/>
              </a:ext>
            </a:extLst>
          </p:cNvPr>
          <p:cNvSpPr>
            <a:spLocks noGrp="1"/>
          </p:cNvSpPr>
          <p:nvPr>
            <p:ph type="title"/>
          </p:nvPr>
        </p:nvSpPr>
        <p:spPr>
          <a:xfrm>
            <a:off x="839788" y="365125"/>
            <a:ext cx="10664755" cy="430005"/>
          </a:xfrm>
        </p:spPr>
        <p:txBody>
          <a:bodyPr/>
          <a:lstStyle/>
          <a:p>
            <a:r>
              <a:rPr lang="en-US"/>
              <a:t>Click to edit Master title style</a:t>
            </a:r>
          </a:p>
        </p:txBody>
      </p:sp>
    </p:spTree>
    <p:extLst>
      <p:ext uri="{BB962C8B-B14F-4D97-AF65-F5344CB8AC3E}">
        <p14:creationId xmlns:p14="http://schemas.microsoft.com/office/powerpoint/2010/main" val="2202477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282575" indent="-282575">
              <a:spcBef>
                <a:spcPts val="3000"/>
              </a:spcBef>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E6DEF034-2290-41AB-A187-C9F8DCA03EF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58603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12423D-EB1D-4054-A60A-986A52D3629A}"/>
              </a:ext>
            </a:extLst>
          </p:cNvPr>
          <p:cNvSpPr/>
          <p:nvPr userDrawn="1"/>
        </p:nvSpPr>
        <p:spPr>
          <a:xfrm>
            <a:off x="2757487" y="2531253"/>
            <a:ext cx="6677025" cy="32694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3026568" y="2785589"/>
            <a:ext cx="6138863" cy="29992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F2F1227-8A94-4FDA-96B0-8A11E6C20AD7}"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a:xfrm>
            <a:off x="4680857" y="6410780"/>
            <a:ext cx="6395357"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69388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685800" indent="-685800">
              <a:spcBef>
                <a:spcPts val="3000"/>
              </a:spcBef>
              <a:buNone/>
              <a:tabLst>
                <a:tab pos="685800" algn="l"/>
              </a:tabLst>
              <a:defRPr sz="2400"/>
            </a:lvl1pPr>
            <a:lvl2pPr marL="1490663" indent="-292100">
              <a:tabLst/>
              <a:defRPr sz="2000"/>
            </a:lvl2pPr>
            <a:lvl3pPr marL="2286000" indent="-284163">
              <a:defRPr sz="1800"/>
            </a:lvl3pPr>
            <a:lvl4pPr marL="2633663" indent="-228600">
              <a:defRPr sz="1600"/>
            </a:lvl4pPr>
            <a:lvl5pPr marL="3200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192DE3D7-22CA-43E1-8B2C-711B74E6F51F}"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9973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64328CE0-8635-45CC-A0EE-4D9DE26514EF}"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Ppe part 2 – Gloves &amp; Gowns</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4814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210FD66-857F-4471-8209-F12BCB772C15}"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16026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1985EFCA-16E1-4378-A82B-34BD829075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8" name="Text Placeholder 2">
            <a:extLst>
              <a:ext uri="{FF2B5EF4-FFF2-40B4-BE49-F238E27FC236}">
                <a16:creationId xmlns:a16="http://schemas.microsoft.com/office/drawing/2014/main" id="{FC2B7E02-A9DF-4AB0-9D84-04CC66183E23}"/>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51056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D1A9-043D-418F-BF36-637E62C56379}"/>
              </a:ext>
            </a:extLst>
          </p:cNvPr>
          <p:cNvSpPr>
            <a:spLocks noGrp="1"/>
          </p:cNvSpPr>
          <p:nvPr>
            <p:ph type="title"/>
          </p:nvPr>
        </p:nvSpPr>
        <p:spPr>
          <a:xfrm>
            <a:off x="839788" y="365126"/>
            <a:ext cx="10075139" cy="416166"/>
          </a:xfrm>
        </p:spPr>
        <p:txBody>
          <a:bodyPr>
            <a:noAutofit/>
          </a:bodyPr>
          <a:lstStyle/>
          <a:p>
            <a:r>
              <a:rPr lang="en-US"/>
              <a:t>Click to edit Master title style</a:t>
            </a:r>
          </a:p>
        </p:txBody>
      </p:sp>
      <p:sp>
        <p:nvSpPr>
          <p:cNvPr id="3" name="Text Placeholder 2">
            <a:extLst>
              <a:ext uri="{FF2B5EF4-FFF2-40B4-BE49-F238E27FC236}">
                <a16:creationId xmlns:a16="http://schemas.microsoft.com/office/drawing/2014/main" id="{2682C1D7-F9F3-43DA-B6CF-45421B4D5F0A}"/>
              </a:ext>
            </a:extLst>
          </p:cNvPr>
          <p:cNvSpPr>
            <a:spLocks noGrp="1"/>
          </p:cNvSpPr>
          <p:nvPr>
            <p:ph type="body" idx="1"/>
          </p:nvPr>
        </p:nvSpPr>
        <p:spPr>
          <a:xfrm>
            <a:off x="839788" y="1414945"/>
            <a:ext cx="5157787"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09C45-22B6-448E-8FD6-EB2E7A0C63DD}"/>
              </a:ext>
            </a:extLst>
          </p:cNvPr>
          <p:cNvSpPr>
            <a:spLocks noGrp="1"/>
          </p:cNvSpPr>
          <p:nvPr>
            <p:ph sz="half" idx="2"/>
          </p:nvPr>
        </p:nvSpPr>
        <p:spPr>
          <a:xfrm>
            <a:off x="839788" y="2325667"/>
            <a:ext cx="5157787"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184538-0C02-4A46-BF59-70734BDF1717}"/>
              </a:ext>
            </a:extLst>
          </p:cNvPr>
          <p:cNvSpPr>
            <a:spLocks noGrp="1"/>
          </p:cNvSpPr>
          <p:nvPr>
            <p:ph type="body" sz="quarter" idx="3"/>
          </p:nvPr>
        </p:nvSpPr>
        <p:spPr>
          <a:xfrm>
            <a:off x="6172200" y="1414945"/>
            <a:ext cx="5183188"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184EB-67C7-4618-8EDA-E12429162B26}"/>
              </a:ext>
            </a:extLst>
          </p:cNvPr>
          <p:cNvSpPr>
            <a:spLocks noGrp="1"/>
          </p:cNvSpPr>
          <p:nvPr>
            <p:ph sz="quarter" idx="4"/>
          </p:nvPr>
        </p:nvSpPr>
        <p:spPr>
          <a:xfrm>
            <a:off x="6172200" y="2325667"/>
            <a:ext cx="5183188"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A7009A-BB78-42BA-8855-DD184BFBE4AE}"/>
              </a:ext>
            </a:extLst>
          </p:cNvPr>
          <p:cNvSpPr>
            <a:spLocks noGrp="1"/>
          </p:cNvSpPr>
          <p:nvPr>
            <p:ph type="dt" sz="half" idx="10"/>
          </p:nvPr>
        </p:nvSpPr>
        <p:spPr/>
        <p:txBody>
          <a:bodyPr/>
          <a:lstStyle/>
          <a:p>
            <a:fld id="{03DB8CFC-E35B-4EC5-BD46-458DCC0B19AF}" type="datetime1">
              <a:rPr lang="en-US" smtClean="0"/>
              <a:t>9/16/2021</a:t>
            </a:fld>
            <a:endParaRPr lang="en-US" dirty="0"/>
          </a:p>
        </p:txBody>
      </p:sp>
      <p:sp>
        <p:nvSpPr>
          <p:cNvPr id="8" name="Footer Placeholder 7">
            <a:extLst>
              <a:ext uri="{FF2B5EF4-FFF2-40B4-BE49-F238E27FC236}">
                <a16:creationId xmlns:a16="http://schemas.microsoft.com/office/drawing/2014/main" id="{83EF8B15-FBA1-43F7-A7EC-2968282B4E5F}"/>
              </a:ext>
            </a:extLst>
          </p:cNvPr>
          <p:cNvSpPr>
            <a:spLocks noGrp="1"/>
          </p:cNvSpPr>
          <p:nvPr>
            <p:ph type="ftr" sz="quarter" idx="11"/>
          </p:nvPr>
        </p:nvSpPr>
        <p:spPr/>
        <p:txBody>
          <a:bodyPr/>
          <a:lstStyle/>
          <a:p>
            <a:r>
              <a:rPr lang="en-US" dirty="0"/>
              <a:t>Ppe part 2 – Gloves &amp; Gowns</a:t>
            </a:r>
          </a:p>
        </p:txBody>
      </p:sp>
      <p:sp>
        <p:nvSpPr>
          <p:cNvPr id="9" name="Slide Number Placeholder 8">
            <a:extLst>
              <a:ext uri="{FF2B5EF4-FFF2-40B4-BE49-F238E27FC236}">
                <a16:creationId xmlns:a16="http://schemas.microsoft.com/office/drawing/2014/main" id="{D40DC643-B194-448D-9CBA-7A1E4B0B6A7E}"/>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781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E0F66F8-88D5-462C-B01C-599EB8491CB0}"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pPr/>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4184553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F745B841-6ACF-4464-A079-9E73D28828B3}"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64328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538292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82653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986362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213294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F46237FB-E1DA-4881-BF1E-2EEF9F5BB81A}"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Ppe part 2 – Gloves &amp; Gowns</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717283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D9FBDBD-FC61-4E9C-A9C9-FDF11A6F0C5C}"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105952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423570F8-B7C0-4034-9919-C1795B094BC4}"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346945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08D3806-439F-465B-9023-BABF0F738276}"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797109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787587"/>
            <a:ext cx="10515600" cy="3389375"/>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A206B36C-B56C-479C-A895-EE5F3299A1CB}"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6"/>
            <a:ext cx="10515600" cy="1297567"/>
          </a:xfrm>
        </p:spPr>
        <p:txBody>
          <a:bodyPr/>
          <a:lstStyle>
            <a:lvl1pPr marL="0" indent="0">
              <a:buNone/>
              <a:defRPr sz="4800">
                <a:solidFill>
                  <a:srgbClr val="13619C"/>
                </a:solidFill>
              </a:defRPr>
            </a:lvl1pPr>
          </a:lstStyle>
          <a:p>
            <a:pPr lvl="0"/>
            <a:r>
              <a:rPr lang="en-US"/>
              <a:t>Click to edit Master text styles</a:t>
            </a:r>
          </a:p>
        </p:txBody>
      </p:sp>
    </p:spTree>
    <p:extLst>
      <p:ext uri="{BB962C8B-B14F-4D97-AF65-F5344CB8AC3E}">
        <p14:creationId xmlns:p14="http://schemas.microsoft.com/office/powerpoint/2010/main" val="4063167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7EA65BBC-D62D-4E69-9AE8-366CEF832B8E}"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3297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ADE000-3FFE-42E1-B151-8324532E5F63}"/>
              </a:ext>
            </a:extLst>
          </p:cNvPr>
          <p:cNvSpPr>
            <a:spLocks noGrp="1"/>
          </p:cNvSpPr>
          <p:nvPr>
            <p:ph sz="half" idx="2"/>
          </p:nvPr>
        </p:nvSpPr>
        <p:spPr>
          <a:xfrm>
            <a:off x="6172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14DC114D-C462-494E-B952-57EFDD70F676}"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7"/>
            <a:ext cx="10515600" cy="716610"/>
          </a:xfrm>
        </p:spPr>
        <p:txBody>
          <a:bodyPr/>
          <a:lstStyle>
            <a:lvl1pPr marL="0" indent="0">
              <a:buNone/>
              <a:defRPr sz="4800">
                <a:solidFill>
                  <a:srgbClr val="13619C"/>
                </a:solidFill>
              </a:defRPr>
            </a:lvl1pPr>
          </a:lstStyle>
          <a:p>
            <a:pPr lvl="0"/>
            <a:r>
              <a:rPr lang="en-US"/>
              <a:t>Click to edit Master text styles</a:t>
            </a:r>
          </a:p>
        </p:txBody>
      </p:sp>
    </p:spTree>
    <p:extLst>
      <p:ext uri="{BB962C8B-B14F-4D97-AF65-F5344CB8AC3E}">
        <p14:creationId xmlns:p14="http://schemas.microsoft.com/office/powerpoint/2010/main" val="4156075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Ppe part 2 – Gloves &amp; Gowns</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0921C750-0A2B-4FC2-9266-872E12118BE5}"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ED7752E-7133-482D-800C-6311BD69796A}" type="datetime1">
              <a:rPr lang="en-US" smtClean="0"/>
              <a:t>9/16/2021</a:t>
            </a:fld>
            <a:endParaRPr lang="en-US" dirty="0"/>
          </a:p>
        </p:txBody>
      </p:sp>
    </p:spTree>
    <p:extLst>
      <p:ext uri="{BB962C8B-B14F-4D97-AF65-F5344CB8AC3E}">
        <p14:creationId xmlns:p14="http://schemas.microsoft.com/office/powerpoint/2010/main" val="159425176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75" r:id="rId11"/>
    <p:sldLayoutId id="2147483672"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51" r:id="rId22"/>
    <p:sldLayoutId id="2147483661" r:id="rId23"/>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FF680F-6853-4E30-AE37-B6BD8F076D5F}"/>
              </a:ext>
            </a:extLst>
          </p:cNvPr>
          <p:cNvSpPr>
            <a:spLocks noGrp="1"/>
          </p:cNvSpPr>
          <p:nvPr>
            <p:ph type="ctrTitle"/>
          </p:nvPr>
        </p:nvSpPr>
        <p:spPr>
          <a:xfrm>
            <a:off x="673100" y="1122363"/>
            <a:ext cx="6229350" cy="2387600"/>
          </a:xfrm>
        </p:spPr>
        <p:txBody>
          <a:bodyPr>
            <a:normAutofit/>
          </a:bodyPr>
          <a:lstStyle/>
          <a:p>
            <a:r>
              <a:rPr lang="en-US" dirty="0">
                <a:solidFill>
                  <a:schemeClr val="accent6"/>
                </a:solidFill>
              </a:rPr>
              <a:t>Topic 11: </a:t>
            </a:r>
            <a:br>
              <a:rPr lang="en-US" dirty="0"/>
            </a:br>
            <a:r>
              <a:rPr lang="en-US" dirty="0"/>
              <a:t>Ppe part 3 – </a:t>
            </a:r>
            <a:br>
              <a:rPr lang="en-US" dirty="0"/>
            </a:br>
            <a:r>
              <a:rPr lang="en-US" dirty="0"/>
              <a:t>N95 user seal check</a:t>
            </a:r>
          </a:p>
        </p:txBody>
      </p:sp>
      <p:sp>
        <p:nvSpPr>
          <p:cNvPr id="5" name="Subtitle 4">
            <a:extLst>
              <a:ext uri="{FF2B5EF4-FFF2-40B4-BE49-F238E27FC236}">
                <a16:creationId xmlns:a16="http://schemas.microsoft.com/office/drawing/2014/main" id="{23DBCADF-6097-4DFA-A0E6-0BE1284651B5}"/>
              </a:ext>
            </a:extLst>
          </p:cNvPr>
          <p:cNvSpPr>
            <a:spLocks noGrp="1"/>
          </p:cNvSpPr>
          <p:nvPr>
            <p:ph type="subTitle" idx="1"/>
          </p:nvPr>
        </p:nvSpPr>
        <p:spPr>
          <a:xfrm>
            <a:off x="5474878" y="5903354"/>
            <a:ext cx="6229350" cy="638032"/>
          </a:xfrm>
        </p:spPr>
        <p:txBody>
          <a:bodyPr/>
          <a:lstStyle/>
          <a:p>
            <a:r>
              <a:rPr lang="en-US" dirty="0"/>
              <a:t>[Date of training]</a:t>
            </a:r>
          </a:p>
        </p:txBody>
      </p:sp>
      <p:pic>
        <p:nvPicPr>
          <p:cNvPr id="6" name="Picture 5" descr="Logo: Project Firstline - &#10;CDC's National Training Collaborative for Healthcare Infection Prevention &amp; Control">
            <a:extLst>
              <a:ext uri="{FF2B5EF4-FFF2-40B4-BE49-F238E27FC236}">
                <a16:creationId xmlns:a16="http://schemas.microsoft.com/office/drawing/2014/main" id="{50BF8031-AA20-4CA6-90E2-B0C552152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3067687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Agenda</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600200"/>
            <a:ext cx="10515600" cy="4317999"/>
          </a:xfrm>
        </p:spPr>
        <p:txBody>
          <a:bodyPr>
            <a:normAutofit/>
          </a:bodyPr>
          <a:lstStyle/>
          <a:p>
            <a:r>
              <a:rPr lang="en-US" dirty="0"/>
              <a:t>Welcome</a:t>
            </a:r>
          </a:p>
          <a:p>
            <a:r>
              <a:rPr lang="en-US" dirty="0"/>
              <a:t>N95 User Seal Check</a:t>
            </a:r>
          </a:p>
          <a:p>
            <a:r>
              <a:rPr lang="en-US" dirty="0"/>
              <a:t>Reflection</a:t>
            </a:r>
          </a:p>
        </p:txBody>
      </p:sp>
      <p:sp>
        <p:nvSpPr>
          <p:cNvPr id="4" name="Footer Placeholder 3">
            <a:extLst>
              <a:ext uri="{FF2B5EF4-FFF2-40B4-BE49-F238E27FC236}">
                <a16:creationId xmlns:a16="http://schemas.microsoft.com/office/drawing/2014/main" id="{86B940EB-D003-4AA9-8286-BDA1DC4F4EEF}"/>
              </a:ext>
            </a:extLst>
          </p:cNvPr>
          <p:cNvSpPr>
            <a:spLocks noGrp="1"/>
          </p:cNvSpPr>
          <p:nvPr>
            <p:ph type="ftr" sz="quarter" idx="11"/>
          </p:nvPr>
        </p:nvSpPr>
        <p:spPr>
          <a:xfrm>
            <a:off x="4680857" y="6410780"/>
            <a:ext cx="6395357" cy="365125"/>
          </a:xfrm>
        </p:spPr>
        <p:txBody>
          <a:bodyPr/>
          <a:lstStyle/>
          <a:p>
            <a:r>
              <a:rPr lang="en-US" dirty="0"/>
              <a:t>PPE Part 3 – N95 User Seal Check</a:t>
            </a:r>
          </a:p>
        </p:txBody>
      </p:sp>
      <p:sp>
        <p:nvSpPr>
          <p:cNvPr id="5" name="Slide Number Placeholder 4">
            <a:extLst>
              <a:ext uri="{FF2B5EF4-FFF2-40B4-BE49-F238E27FC236}">
                <a16:creationId xmlns:a16="http://schemas.microsoft.com/office/drawing/2014/main" id="{49D5E81C-FE22-4517-94FB-B5F8C282AA41}"/>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2</a:t>
            </a:fld>
            <a:endParaRPr lang="en-US" dirty="0"/>
          </a:p>
        </p:txBody>
      </p:sp>
    </p:spTree>
    <p:custDataLst>
      <p:tags r:id="rId1"/>
    </p:custDataLst>
    <p:extLst>
      <p:ext uri="{BB962C8B-B14F-4D97-AF65-F5344CB8AC3E}">
        <p14:creationId xmlns:p14="http://schemas.microsoft.com/office/powerpoint/2010/main" val="79974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Learning Objectives</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600200"/>
            <a:ext cx="10774680" cy="4318000"/>
          </a:xfrm>
        </p:spPr>
        <p:txBody>
          <a:bodyPr>
            <a:normAutofit/>
          </a:bodyPr>
          <a:lstStyle/>
          <a:p>
            <a:pPr lvl="0"/>
            <a:r>
              <a:rPr lang="en-US" dirty="0"/>
              <a:t>Explain one (1) way to perform an N95 user seal check and why it is important. </a:t>
            </a:r>
          </a:p>
          <a:p>
            <a:pPr lvl="0"/>
            <a:r>
              <a:rPr lang="en-US" dirty="0"/>
              <a:t>Discuss two (2) possible actions you can take if a leak in the N95 is detected.</a:t>
            </a:r>
          </a:p>
        </p:txBody>
      </p:sp>
      <p:sp>
        <p:nvSpPr>
          <p:cNvPr id="4" name="Footer Placeholder 3">
            <a:extLst>
              <a:ext uri="{FF2B5EF4-FFF2-40B4-BE49-F238E27FC236}">
                <a16:creationId xmlns:a16="http://schemas.microsoft.com/office/drawing/2014/main" id="{F2B812D3-490F-4E45-A494-3AB30E2D5A74}"/>
              </a:ext>
            </a:extLst>
          </p:cNvPr>
          <p:cNvSpPr>
            <a:spLocks noGrp="1"/>
          </p:cNvSpPr>
          <p:nvPr>
            <p:ph type="ftr" sz="quarter" idx="11"/>
          </p:nvPr>
        </p:nvSpPr>
        <p:spPr>
          <a:xfrm>
            <a:off x="4680857" y="6410780"/>
            <a:ext cx="6395357" cy="365125"/>
          </a:xfrm>
        </p:spPr>
        <p:txBody>
          <a:bodyPr/>
          <a:lstStyle/>
          <a:p>
            <a:r>
              <a:rPr lang="en-US" dirty="0"/>
              <a:t>PPE Part 3 – N95 User Seal Check</a:t>
            </a:r>
          </a:p>
        </p:txBody>
      </p:sp>
      <p:sp>
        <p:nvSpPr>
          <p:cNvPr id="5" name="Slide Number Placeholder 4">
            <a:extLst>
              <a:ext uri="{FF2B5EF4-FFF2-40B4-BE49-F238E27FC236}">
                <a16:creationId xmlns:a16="http://schemas.microsoft.com/office/drawing/2014/main" id="{C52679F8-5A44-4C19-A83A-2FB2F0391150}"/>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3</a:t>
            </a:fld>
            <a:endParaRPr lang="en-US" dirty="0"/>
          </a:p>
        </p:txBody>
      </p:sp>
    </p:spTree>
    <p:custDataLst>
      <p:tags r:id="rId1"/>
    </p:custDataLst>
    <p:extLst>
      <p:ext uri="{BB962C8B-B14F-4D97-AF65-F5344CB8AC3E}">
        <p14:creationId xmlns:p14="http://schemas.microsoft.com/office/powerpoint/2010/main" val="394977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DD0BBCA-298A-42DD-A6A5-87D958AC709F}"/>
              </a:ext>
            </a:extLst>
          </p:cNvPr>
          <p:cNvSpPr>
            <a:spLocks noGrp="1"/>
          </p:cNvSpPr>
          <p:nvPr>
            <p:ph type="title"/>
          </p:nvPr>
        </p:nvSpPr>
        <p:spPr>
          <a:xfrm>
            <a:off x="838200" y="405162"/>
            <a:ext cx="10515600" cy="702457"/>
          </a:xfrm>
        </p:spPr>
        <p:txBody>
          <a:bodyPr>
            <a:normAutofit fontScale="90000"/>
          </a:bodyPr>
          <a:lstStyle/>
          <a:p>
            <a:r>
              <a:rPr lang="en-US" sz="3300" dirty="0"/>
              <a:t>N95 user seal check</a:t>
            </a:r>
            <a:br>
              <a:rPr lang="en-US" dirty="0"/>
            </a:br>
            <a:endParaRPr lang="en-US" dirty="0"/>
          </a:p>
        </p:txBody>
      </p:sp>
      <p:sp>
        <p:nvSpPr>
          <p:cNvPr id="10" name="Content Placeholder 9">
            <a:extLst>
              <a:ext uri="{FF2B5EF4-FFF2-40B4-BE49-F238E27FC236}">
                <a16:creationId xmlns:a16="http://schemas.microsoft.com/office/drawing/2014/main" id="{8612274E-3BC3-4F76-84BC-33B8F2530D8E}"/>
              </a:ext>
            </a:extLst>
          </p:cNvPr>
          <p:cNvSpPr>
            <a:spLocks noGrp="1"/>
          </p:cNvSpPr>
          <p:nvPr>
            <p:ph idx="1"/>
          </p:nvPr>
        </p:nvSpPr>
        <p:spPr>
          <a:xfrm>
            <a:off x="838200" y="1600201"/>
            <a:ext cx="10515600" cy="4122174"/>
          </a:xfrm>
        </p:spPr>
        <p:txBody>
          <a:bodyPr/>
          <a:lstStyle/>
          <a:p>
            <a:r>
              <a:rPr lang="en-US" dirty="0"/>
              <a:t>A </a:t>
            </a:r>
            <a:r>
              <a:rPr lang="en-US" b="1" dirty="0">
                <a:solidFill>
                  <a:schemeClr val="accent1"/>
                </a:solidFill>
              </a:rPr>
              <a:t>“user seal check” </a:t>
            </a:r>
            <a:r>
              <a:rPr lang="en-US" dirty="0"/>
              <a:t>makes sure you have a good seal every time you use your N95 so that all the air you’re breathing in passes through the filtering material and doesn’t leak in around the edges.</a:t>
            </a:r>
          </a:p>
          <a:p>
            <a:r>
              <a:rPr lang="en-US" dirty="0"/>
              <a:t>Do a user seal check </a:t>
            </a:r>
            <a:r>
              <a:rPr lang="en-US" b="1" dirty="0">
                <a:solidFill>
                  <a:schemeClr val="accent1"/>
                </a:solidFill>
              </a:rPr>
              <a:t>every time you use your N95, </a:t>
            </a:r>
            <a:r>
              <a:rPr lang="en-US" dirty="0"/>
              <a:t>because it is possible to put on an N95 using the correct technique and still not have a good seal around the edges. </a:t>
            </a:r>
          </a:p>
          <a:p>
            <a:r>
              <a:rPr lang="en-US" dirty="0"/>
              <a:t>Most of the time, the best way to check the seal is with a </a:t>
            </a:r>
            <a:r>
              <a:rPr lang="en-US" b="1" dirty="0">
                <a:solidFill>
                  <a:schemeClr val="accent1"/>
                </a:solidFill>
              </a:rPr>
              <a:t>“positive pressure” check</a:t>
            </a:r>
            <a:r>
              <a:rPr lang="en-US" dirty="0"/>
              <a:t>:</a:t>
            </a:r>
            <a:r>
              <a:rPr lang="en-US" b="1" dirty="0">
                <a:solidFill>
                  <a:schemeClr val="accent1"/>
                </a:solidFill>
              </a:rPr>
              <a:t> </a:t>
            </a:r>
            <a:r>
              <a:rPr lang="en-US" dirty="0"/>
              <a:t>gently breathe out while blocking the paths where air might escape to make sure there aren’t any leaks around your face or in the filter itself. </a:t>
            </a:r>
          </a:p>
        </p:txBody>
      </p:sp>
      <p:sp>
        <p:nvSpPr>
          <p:cNvPr id="7" name="Footer Placeholder 6">
            <a:extLst>
              <a:ext uri="{FF2B5EF4-FFF2-40B4-BE49-F238E27FC236}">
                <a16:creationId xmlns:a16="http://schemas.microsoft.com/office/drawing/2014/main" id="{86FA72A4-6A0E-4E80-9337-BF9963BBA72B}"/>
              </a:ext>
            </a:extLst>
          </p:cNvPr>
          <p:cNvSpPr>
            <a:spLocks noGrp="1"/>
          </p:cNvSpPr>
          <p:nvPr>
            <p:ph type="ftr" sz="quarter" idx="11"/>
          </p:nvPr>
        </p:nvSpPr>
        <p:spPr/>
        <p:txBody>
          <a:bodyPr/>
          <a:lstStyle/>
          <a:p>
            <a:r>
              <a:rPr lang="en-US" dirty="0"/>
              <a:t>PPE Part 3 – N95 User Seal Check</a:t>
            </a:r>
          </a:p>
        </p:txBody>
      </p:sp>
      <p:sp>
        <p:nvSpPr>
          <p:cNvPr id="8" name="Slide Number Placeholder 7">
            <a:extLst>
              <a:ext uri="{FF2B5EF4-FFF2-40B4-BE49-F238E27FC236}">
                <a16:creationId xmlns:a16="http://schemas.microsoft.com/office/drawing/2014/main" id="{5E55BF1E-64B1-47CF-AA38-6AECAD917227}"/>
              </a:ext>
            </a:extLst>
          </p:cNvPr>
          <p:cNvSpPr>
            <a:spLocks noGrp="1"/>
          </p:cNvSpPr>
          <p:nvPr>
            <p:ph type="sldNum" sz="quarter" idx="12"/>
          </p:nvPr>
        </p:nvSpPr>
        <p:spPr/>
        <p:txBody>
          <a:bodyPr/>
          <a:lstStyle/>
          <a:p>
            <a:fld id="{0921C750-0A2B-4FC2-9266-872E12118BE5}" type="slidenum">
              <a:rPr lang="en-US" smtClean="0"/>
              <a:t>4</a:t>
            </a:fld>
            <a:endParaRPr lang="en-US" dirty="0"/>
          </a:p>
        </p:txBody>
      </p:sp>
    </p:spTree>
    <p:custDataLst>
      <p:tags r:id="rId1"/>
    </p:custDataLst>
    <p:extLst>
      <p:ext uri="{BB962C8B-B14F-4D97-AF65-F5344CB8AC3E}">
        <p14:creationId xmlns:p14="http://schemas.microsoft.com/office/powerpoint/2010/main" val="2943488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lstStyle/>
          <a:p>
            <a:r>
              <a:rPr lang="en-US" dirty="0"/>
              <a:t>Checking for leaks</a:t>
            </a:r>
          </a:p>
        </p:txBody>
      </p:sp>
      <p:sp>
        <p:nvSpPr>
          <p:cNvPr id="3" name="Text Placeholder 2">
            <a:extLst>
              <a:ext uri="{FF2B5EF4-FFF2-40B4-BE49-F238E27FC236}">
                <a16:creationId xmlns:a16="http://schemas.microsoft.com/office/drawing/2014/main" id="{6F02AC5C-9B7F-4EAB-9DE4-9EB2A603B84C}"/>
              </a:ext>
            </a:extLst>
          </p:cNvPr>
          <p:cNvSpPr>
            <a:spLocks noGrp="1"/>
          </p:cNvSpPr>
          <p:nvPr>
            <p:ph sz="half" idx="1"/>
          </p:nvPr>
        </p:nvSpPr>
        <p:spPr>
          <a:xfrm>
            <a:off x="838199" y="1587501"/>
            <a:ext cx="9990221" cy="702457"/>
          </a:xfrm>
        </p:spPr>
        <p:txBody>
          <a:bodyPr/>
          <a:lstStyle/>
          <a:p>
            <a:pPr marL="0" indent="0">
              <a:buNone/>
            </a:pPr>
            <a:r>
              <a:rPr lang="en-US" sz="3200" b="1" dirty="0">
                <a:solidFill>
                  <a:srgbClr val="2F5597"/>
                </a:solidFill>
                <a:effectLst/>
                <a:ea typeface="Calibri" panose="020F0502020204030204" pitchFamily="34" charset="0"/>
                <a:cs typeface="Times New Roman" panose="02020603050405020304" pitchFamily="18" charset="0"/>
              </a:rPr>
              <a:t>What if you detect a leak in your N95?</a:t>
            </a:r>
            <a:endParaRPr lang="en-US" sz="3200" b="1" dirty="0">
              <a:solidFill>
                <a:srgbClr val="2F5597"/>
              </a:solidFill>
            </a:endParaRPr>
          </a:p>
        </p:txBody>
      </p:sp>
      <p:sp>
        <p:nvSpPr>
          <p:cNvPr id="5" name="Content Placeholder 4">
            <a:extLst>
              <a:ext uri="{FF2B5EF4-FFF2-40B4-BE49-F238E27FC236}">
                <a16:creationId xmlns:a16="http://schemas.microsoft.com/office/drawing/2014/main" id="{ED425938-7F39-48C0-BA77-944263C3C1D2}"/>
              </a:ext>
            </a:extLst>
          </p:cNvPr>
          <p:cNvSpPr>
            <a:spLocks noGrp="1"/>
          </p:cNvSpPr>
          <p:nvPr>
            <p:ph sz="half" idx="2"/>
          </p:nvPr>
        </p:nvSpPr>
        <p:spPr>
          <a:xfrm>
            <a:off x="1434164" y="2521819"/>
            <a:ext cx="9476874" cy="2883569"/>
          </a:xfrm>
        </p:spPr>
        <p:txBody>
          <a:bodyPr/>
          <a:lstStyle/>
          <a:p>
            <a:pPr marL="457200" indent="-457200">
              <a:spcBef>
                <a:spcPts val="3000"/>
              </a:spcBef>
            </a:pPr>
            <a:r>
              <a:rPr lang="en-US" dirty="0"/>
              <a:t>Use both hands to mold the metal nose strip to the bridge of your nose, starting from the top.</a:t>
            </a:r>
          </a:p>
          <a:p>
            <a:pPr marL="457200" indent="-457200">
              <a:spcBef>
                <a:spcPts val="3000"/>
              </a:spcBef>
            </a:pPr>
            <a:r>
              <a:rPr lang="en-US" dirty="0"/>
              <a:t>Readjust the straps at the top and base of your head. </a:t>
            </a:r>
          </a:p>
          <a:p>
            <a:pPr marL="457200" indent="-457200">
              <a:spcBef>
                <a:spcPts val="3000"/>
              </a:spcBef>
            </a:pPr>
            <a:r>
              <a:rPr lang="en-US" dirty="0"/>
              <a:t>If there is still a leak, you may need a new N95, a different size or model of N95, or a different type of respirator.</a:t>
            </a:r>
          </a:p>
        </p:txBody>
      </p:sp>
      <p:sp>
        <p:nvSpPr>
          <p:cNvPr id="2" name="Footer Placeholder 1">
            <a:extLst>
              <a:ext uri="{FF2B5EF4-FFF2-40B4-BE49-F238E27FC236}">
                <a16:creationId xmlns:a16="http://schemas.microsoft.com/office/drawing/2014/main" id="{FB203D3A-0354-4A7A-ACD3-FBC766A82315}"/>
              </a:ext>
            </a:extLst>
          </p:cNvPr>
          <p:cNvSpPr>
            <a:spLocks noGrp="1"/>
          </p:cNvSpPr>
          <p:nvPr>
            <p:ph type="ftr" sz="quarter" idx="11"/>
          </p:nvPr>
        </p:nvSpPr>
        <p:spPr/>
        <p:txBody>
          <a:bodyPr/>
          <a:lstStyle/>
          <a:p>
            <a:r>
              <a:rPr lang="en-US" dirty="0"/>
              <a:t>PPE Part 3 – N95 User Seal Check</a:t>
            </a:r>
          </a:p>
        </p:txBody>
      </p:sp>
      <p:sp>
        <p:nvSpPr>
          <p:cNvPr id="6" name="Slide Number Placeholder 5">
            <a:extLst>
              <a:ext uri="{FF2B5EF4-FFF2-40B4-BE49-F238E27FC236}">
                <a16:creationId xmlns:a16="http://schemas.microsoft.com/office/drawing/2014/main" id="{98A31FF4-6120-40C5-AA91-AB7FB90AED35}"/>
              </a:ext>
            </a:extLst>
          </p:cNvPr>
          <p:cNvSpPr>
            <a:spLocks noGrp="1"/>
          </p:cNvSpPr>
          <p:nvPr>
            <p:ph type="sldNum" sz="quarter" idx="12"/>
          </p:nvPr>
        </p:nvSpPr>
        <p:spPr/>
        <p:txBody>
          <a:bodyPr/>
          <a:lstStyle/>
          <a:p>
            <a:fld id="{0921C750-0A2B-4FC2-9266-872E12118BE5}" type="slidenum">
              <a:rPr lang="en-US" smtClean="0"/>
              <a:t>5</a:t>
            </a:fld>
            <a:endParaRPr lang="en-US" dirty="0"/>
          </a:p>
        </p:txBody>
      </p:sp>
    </p:spTree>
    <p:custDataLst>
      <p:tags r:id="rId1"/>
    </p:custDataLst>
    <p:extLst>
      <p:ext uri="{BB962C8B-B14F-4D97-AF65-F5344CB8AC3E}">
        <p14:creationId xmlns:p14="http://schemas.microsoft.com/office/powerpoint/2010/main" val="324245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DE5B-6395-4706-ADB4-65B62910D6FB}"/>
              </a:ext>
            </a:extLst>
          </p:cNvPr>
          <p:cNvSpPr>
            <a:spLocks noGrp="1"/>
          </p:cNvSpPr>
          <p:nvPr>
            <p:ph type="title"/>
          </p:nvPr>
        </p:nvSpPr>
        <p:spPr>
          <a:xfrm>
            <a:off x="831850" y="1709738"/>
            <a:ext cx="10515600" cy="2852737"/>
          </a:xfrm>
        </p:spPr>
        <p:txBody>
          <a:bodyPr/>
          <a:lstStyle/>
          <a:p>
            <a:r>
              <a:rPr lang="en-US" dirty="0"/>
              <a:t>Reflection </a:t>
            </a:r>
          </a:p>
        </p:txBody>
      </p:sp>
      <p:sp>
        <p:nvSpPr>
          <p:cNvPr id="3" name="Footer Placeholder 2">
            <a:extLst>
              <a:ext uri="{FF2B5EF4-FFF2-40B4-BE49-F238E27FC236}">
                <a16:creationId xmlns:a16="http://schemas.microsoft.com/office/drawing/2014/main" id="{B55934A0-F2E2-41A1-B424-55058736B61E}"/>
              </a:ext>
            </a:extLst>
          </p:cNvPr>
          <p:cNvSpPr>
            <a:spLocks noGrp="1"/>
          </p:cNvSpPr>
          <p:nvPr>
            <p:ph type="ftr" sz="quarter" idx="11"/>
          </p:nvPr>
        </p:nvSpPr>
        <p:spPr>
          <a:xfrm>
            <a:off x="4680857" y="6410780"/>
            <a:ext cx="6395357" cy="365125"/>
          </a:xfrm>
        </p:spPr>
        <p:txBody>
          <a:bodyPr/>
          <a:lstStyle/>
          <a:p>
            <a:r>
              <a:rPr lang="en-US" dirty="0"/>
              <a:t>PPE Part 3 – N95 User Seal Check</a:t>
            </a:r>
          </a:p>
        </p:txBody>
      </p:sp>
      <p:sp>
        <p:nvSpPr>
          <p:cNvPr id="4" name="Slide Number Placeholder 3">
            <a:extLst>
              <a:ext uri="{FF2B5EF4-FFF2-40B4-BE49-F238E27FC236}">
                <a16:creationId xmlns:a16="http://schemas.microsoft.com/office/drawing/2014/main" id="{366CB4CA-20CF-4361-BCE1-6119B63C79E5}"/>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6</a:t>
            </a:fld>
            <a:endParaRPr lang="en-US" dirty="0"/>
          </a:p>
        </p:txBody>
      </p:sp>
    </p:spTree>
    <p:custDataLst>
      <p:tags r:id="rId1"/>
    </p:custDataLst>
    <p:extLst>
      <p:ext uri="{BB962C8B-B14F-4D97-AF65-F5344CB8AC3E}">
        <p14:creationId xmlns:p14="http://schemas.microsoft.com/office/powerpoint/2010/main" val="51880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D2C37-B0AD-4D77-902D-02F217911E8E}"/>
              </a:ext>
            </a:extLst>
          </p:cNvPr>
          <p:cNvSpPr>
            <a:spLocks noGrp="1"/>
          </p:cNvSpPr>
          <p:nvPr>
            <p:ph type="title"/>
          </p:nvPr>
        </p:nvSpPr>
        <p:spPr>
          <a:xfrm>
            <a:off x="839788" y="457200"/>
            <a:ext cx="3932237" cy="2971800"/>
          </a:xfrm>
        </p:spPr>
        <p:txBody>
          <a:bodyPr/>
          <a:lstStyle/>
          <a:p>
            <a:r>
              <a:rPr lang="en-US" sz="4400" dirty="0"/>
              <a:t>Questions?</a:t>
            </a:r>
          </a:p>
        </p:txBody>
      </p:sp>
      <p:sp>
        <p:nvSpPr>
          <p:cNvPr id="3" name="Slide Number Placeholder 2">
            <a:extLst>
              <a:ext uri="{FF2B5EF4-FFF2-40B4-BE49-F238E27FC236}">
                <a16:creationId xmlns:a16="http://schemas.microsoft.com/office/drawing/2014/main" id="{EA134CFB-9A30-4BA8-838B-570A0A0E7C37}"/>
              </a:ext>
            </a:extLst>
          </p:cNvPr>
          <p:cNvSpPr>
            <a:spLocks noGrp="1"/>
          </p:cNvSpPr>
          <p:nvPr>
            <p:ph type="sldNum" sz="quarter" idx="12"/>
          </p:nvPr>
        </p:nvSpPr>
        <p:spPr/>
        <p:txBody>
          <a:bodyPr/>
          <a:lstStyle/>
          <a:p>
            <a:fld id="{0921C750-0A2B-4FC2-9266-872E12118BE5}" type="slidenum">
              <a:rPr lang="en-US" smtClean="0"/>
              <a:t>7</a:t>
            </a:fld>
            <a:endParaRPr lang="en-US" dirty="0"/>
          </a:p>
        </p:txBody>
      </p:sp>
    </p:spTree>
    <p:custDataLst>
      <p:tags r:id="rId1"/>
    </p:custDataLst>
    <p:extLst>
      <p:ext uri="{BB962C8B-B14F-4D97-AF65-F5344CB8AC3E}">
        <p14:creationId xmlns:p14="http://schemas.microsoft.com/office/powerpoint/2010/main" val="233563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DD0BBCA-298A-42DD-A6A5-87D958AC709F}"/>
              </a:ext>
            </a:extLst>
          </p:cNvPr>
          <p:cNvSpPr>
            <a:spLocks noGrp="1"/>
          </p:cNvSpPr>
          <p:nvPr>
            <p:ph type="title"/>
          </p:nvPr>
        </p:nvSpPr>
        <p:spPr>
          <a:xfrm>
            <a:off x="838200" y="238125"/>
            <a:ext cx="10515600" cy="702457"/>
          </a:xfrm>
        </p:spPr>
        <p:txBody>
          <a:bodyPr/>
          <a:lstStyle/>
          <a:p>
            <a:r>
              <a:rPr lang="en-US" dirty="0"/>
              <a:t>Key takeaways</a:t>
            </a:r>
          </a:p>
        </p:txBody>
      </p:sp>
      <p:sp>
        <p:nvSpPr>
          <p:cNvPr id="10" name="Content Placeholder 9">
            <a:extLst>
              <a:ext uri="{FF2B5EF4-FFF2-40B4-BE49-F238E27FC236}">
                <a16:creationId xmlns:a16="http://schemas.microsoft.com/office/drawing/2014/main" id="{8612274E-3BC3-4F76-84BC-33B8F2530D8E}"/>
              </a:ext>
            </a:extLst>
          </p:cNvPr>
          <p:cNvSpPr>
            <a:spLocks noGrp="1"/>
          </p:cNvSpPr>
          <p:nvPr>
            <p:ph idx="1"/>
          </p:nvPr>
        </p:nvSpPr>
        <p:spPr>
          <a:xfrm>
            <a:off x="838200" y="1600200"/>
            <a:ext cx="10515600" cy="4317999"/>
          </a:xfrm>
        </p:spPr>
        <p:txBody>
          <a:bodyPr/>
          <a:lstStyle/>
          <a:p>
            <a:r>
              <a:rPr lang="en-US" dirty="0"/>
              <a:t>Do a “user seal check” every time you use your N95, because it is possible to put on an N95 using the correct technique and still not have a good seal around all the edges. </a:t>
            </a:r>
          </a:p>
          <a:p>
            <a:r>
              <a:rPr lang="en-US" dirty="0"/>
              <a:t>If there’s a leak or bad seal, then it’s likely you’ll breathe in unfiltered air, which could have germs in it, from around the sides of the N95. </a:t>
            </a:r>
          </a:p>
          <a:p>
            <a:r>
              <a:rPr lang="en-US" dirty="0"/>
              <a:t>Most of the time, the best way to check your seal is with a “positive pressure” check. </a:t>
            </a:r>
          </a:p>
        </p:txBody>
      </p:sp>
      <p:sp>
        <p:nvSpPr>
          <p:cNvPr id="7" name="Footer Placeholder 6">
            <a:extLst>
              <a:ext uri="{FF2B5EF4-FFF2-40B4-BE49-F238E27FC236}">
                <a16:creationId xmlns:a16="http://schemas.microsoft.com/office/drawing/2014/main" id="{86FA72A4-6A0E-4E80-9337-BF9963BBA72B}"/>
              </a:ext>
            </a:extLst>
          </p:cNvPr>
          <p:cNvSpPr>
            <a:spLocks noGrp="1"/>
          </p:cNvSpPr>
          <p:nvPr>
            <p:ph type="ftr" sz="quarter" idx="11"/>
          </p:nvPr>
        </p:nvSpPr>
        <p:spPr>
          <a:xfrm>
            <a:off x="4680857" y="6410780"/>
            <a:ext cx="6395357" cy="365125"/>
          </a:xfrm>
        </p:spPr>
        <p:txBody>
          <a:bodyPr/>
          <a:lstStyle/>
          <a:p>
            <a:r>
              <a:rPr lang="en-US" dirty="0"/>
              <a:t>PPE Part 3 – N95 User Seal Check</a:t>
            </a:r>
          </a:p>
        </p:txBody>
      </p:sp>
      <p:sp>
        <p:nvSpPr>
          <p:cNvPr id="8" name="Slide Number Placeholder 7">
            <a:extLst>
              <a:ext uri="{FF2B5EF4-FFF2-40B4-BE49-F238E27FC236}">
                <a16:creationId xmlns:a16="http://schemas.microsoft.com/office/drawing/2014/main" id="{5E55BF1E-64B1-47CF-AA38-6AECAD917227}"/>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8</a:t>
            </a:fld>
            <a:endParaRPr lang="en-US" dirty="0"/>
          </a:p>
        </p:txBody>
      </p:sp>
    </p:spTree>
    <p:custDataLst>
      <p:tags r:id="rId1"/>
    </p:custDataLst>
    <p:extLst>
      <p:ext uri="{BB962C8B-B14F-4D97-AF65-F5344CB8AC3E}">
        <p14:creationId xmlns:p14="http://schemas.microsoft.com/office/powerpoint/2010/main" val="371796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a:xfrm>
            <a:off x="838200" y="1377917"/>
            <a:ext cx="10795000" cy="4805363"/>
          </a:xfrm>
        </p:spPr>
        <p:txBody>
          <a:bodyPr>
            <a:normAutofit/>
          </a:bodyPr>
          <a:lstStyle/>
          <a:p>
            <a:pPr marL="0" indent="0">
              <a:lnSpc>
                <a:spcPct val="110000"/>
              </a:lnSpc>
              <a:spcBef>
                <a:spcPts val="0"/>
              </a:spcBef>
              <a:buNone/>
            </a:pPr>
            <a:r>
              <a:rPr lang="en-US" sz="2000" dirty="0">
                <a:latin typeface="+mn-lt"/>
              </a:rPr>
              <a:t>Project Firstline on CDC: </a:t>
            </a:r>
          </a:p>
          <a:p>
            <a:pPr marL="0" indent="0">
              <a:lnSpc>
                <a:spcPct val="110000"/>
              </a:lnSpc>
              <a:spcBef>
                <a:spcPts val="0"/>
              </a:spcBef>
              <a:spcAft>
                <a:spcPts val="600"/>
              </a:spcAft>
              <a:buNone/>
            </a:pPr>
            <a:r>
              <a:rPr lang="en-US" sz="2000" dirty="0">
                <a:latin typeface="+mn-lt"/>
                <a:hlinkClick r:id="rId4"/>
              </a:rPr>
              <a:t>https://www.cdc.gov/infection control/projectfirstline/index.html</a:t>
            </a:r>
            <a:endParaRPr lang="en-US" sz="2000" dirty="0">
              <a:latin typeface="+mn-lt"/>
            </a:endParaRPr>
          </a:p>
          <a:p>
            <a:pPr marL="0" indent="0">
              <a:lnSpc>
                <a:spcPct val="110000"/>
              </a:lnSpc>
              <a:spcBef>
                <a:spcPts val="0"/>
              </a:spcBef>
              <a:buNone/>
            </a:pPr>
            <a:r>
              <a:rPr lang="en-US" sz="2000" dirty="0">
                <a:latin typeface="+mn-lt"/>
              </a:rPr>
              <a:t>Project Firstline on Facebook:</a:t>
            </a:r>
          </a:p>
          <a:p>
            <a:pPr marL="0" indent="0">
              <a:lnSpc>
                <a:spcPct val="110000"/>
              </a:lnSpc>
              <a:spcBef>
                <a:spcPts val="0"/>
              </a:spcBef>
              <a:spcAft>
                <a:spcPts val="600"/>
              </a:spcAft>
              <a:buNone/>
            </a:pPr>
            <a:r>
              <a:rPr lang="en-US" sz="2000" dirty="0">
                <a:latin typeface="+mn-lt"/>
                <a:hlinkClick r:id="rId5"/>
              </a:rPr>
              <a:t>https://www.facebook.com/CDCProjectFirstline/</a:t>
            </a:r>
            <a:endParaRPr lang="en-US" sz="2000" dirty="0">
              <a:latin typeface="+mn-lt"/>
            </a:endParaRPr>
          </a:p>
          <a:p>
            <a:pPr marL="0" indent="0">
              <a:lnSpc>
                <a:spcPct val="110000"/>
              </a:lnSpc>
              <a:spcBef>
                <a:spcPts val="0"/>
              </a:spcBef>
              <a:buNone/>
            </a:pPr>
            <a:r>
              <a:rPr lang="en-US" sz="2000" dirty="0">
                <a:latin typeface="+mn-lt"/>
              </a:rPr>
              <a:t>Twitter:</a:t>
            </a:r>
          </a:p>
          <a:p>
            <a:pPr marL="0" indent="0">
              <a:lnSpc>
                <a:spcPct val="110000"/>
              </a:lnSpc>
              <a:spcBef>
                <a:spcPts val="0"/>
              </a:spcBef>
              <a:spcAft>
                <a:spcPts val="600"/>
              </a:spcAft>
              <a:buNone/>
            </a:pPr>
            <a:r>
              <a:rPr lang="en-US" sz="2000" dirty="0">
                <a:latin typeface="+mn-lt"/>
                <a:hlinkClick r:id="rId6"/>
              </a:rPr>
              <a:t>https://twitter.com/CDC_Firstline</a:t>
            </a:r>
            <a:endParaRPr lang="en-US" sz="2000" dirty="0">
              <a:latin typeface="+mn-lt"/>
            </a:endParaRPr>
          </a:p>
          <a:p>
            <a:pPr marL="0" indent="0">
              <a:lnSpc>
                <a:spcPct val="110000"/>
              </a:lnSpc>
              <a:spcBef>
                <a:spcPts val="0"/>
              </a:spcBef>
              <a:buNone/>
            </a:pPr>
            <a:r>
              <a:rPr lang="en-US" sz="2000" dirty="0">
                <a:latin typeface="+mn-lt"/>
              </a:rPr>
              <a:t>YouTube:</a:t>
            </a:r>
          </a:p>
          <a:p>
            <a:pPr marL="0" indent="0">
              <a:lnSpc>
                <a:spcPct val="110000"/>
              </a:lnSpc>
              <a:spcBef>
                <a:spcPts val="0"/>
              </a:spcBef>
              <a:spcAft>
                <a:spcPts val="600"/>
              </a:spcAft>
              <a:buNone/>
            </a:pPr>
            <a:r>
              <a:rPr lang="en-US" sz="2000" dirty="0">
                <a:latin typeface="+mn-lt"/>
                <a:hlinkClick r:id="rId7"/>
              </a:rPr>
              <a:t>https://www.youtube.com/playlist?list=PLvrp9iOILTQZQGtDnSDGViKDdRtIc13VX</a:t>
            </a:r>
            <a:r>
              <a:rPr lang="en-US" sz="2000" dirty="0">
                <a:latin typeface="+mn-lt"/>
              </a:rPr>
              <a:t> </a:t>
            </a:r>
          </a:p>
          <a:p>
            <a:pPr marL="0" indent="0">
              <a:lnSpc>
                <a:spcPct val="110000"/>
              </a:lnSpc>
              <a:spcBef>
                <a:spcPts val="0"/>
              </a:spcBef>
              <a:buNone/>
            </a:pPr>
            <a:r>
              <a:rPr lang="en-US" sz="2000" dirty="0">
                <a:latin typeface="+mn-lt"/>
              </a:rPr>
              <a:t>To sign up for Project Firstline e-mails, click here: </a:t>
            </a:r>
            <a:r>
              <a:rPr lang="en-US" sz="2000" dirty="0">
                <a:latin typeface="+mn-lt"/>
                <a:hlinkClick r:id="rId4"/>
              </a:rPr>
              <a:t>https://www.cdc.gov/infectioncontrol/projectfirstline/index.html</a:t>
            </a:r>
            <a:r>
              <a:rPr lang="en-US" sz="2000" dirty="0">
                <a:latin typeface="+mn-lt"/>
              </a:rPr>
              <a:t> </a:t>
            </a:r>
            <a:endParaRPr lang="en-US" sz="1200" dirty="0">
              <a:latin typeface="+mn-lt"/>
            </a:endParaRPr>
          </a:p>
        </p:txBody>
      </p:sp>
      <p:sp>
        <p:nvSpPr>
          <p:cNvPr id="7" name="Footer Placeholder 6">
            <a:extLst>
              <a:ext uri="{FF2B5EF4-FFF2-40B4-BE49-F238E27FC236}">
                <a16:creationId xmlns:a16="http://schemas.microsoft.com/office/drawing/2014/main" id="{81C83E36-34BA-47A1-88CD-9A503700F2D4}"/>
              </a:ext>
            </a:extLst>
          </p:cNvPr>
          <p:cNvSpPr>
            <a:spLocks noGrp="1"/>
          </p:cNvSpPr>
          <p:nvPr>
            <p:ph type="ftr" sz="quarter" idx="11"/>
          </p:nvPr>
        </p:nvSpPr>
        <p:spPr/>
        <p:txBody>
          <a:bodyPr/>
          <a:lstStyle/>
          <a:p>
            <a:r>
              <a:rPr lang="en-US" dirty="0"/>
              <a:t>PPE Part 3 – Respirators</a:t>
            </a:r>
          </a:p>
        </p:txBody>
      </p:sp>
      <p:sp>
        <p:nvSpPr>
          <p:cNvPr id="8" name="Slide Number Placeholder 7">
            <a:extLst>
              <a:ext uri="{FF2B5EF4-FFF2-40B4-BE49-F238E27FC236}">
                <a16:creationId xmlns:a16="http://schemas.microsoft.com/office/drawing/2014/main" id="{E39B37A8-679E-4C9C-9D91-D7DAE1A9761D}"/>
              </a:ext>
            </a:extLst>
          </p:cNvPr>
          <p:cNvSpPr>
            <a:spLocks noGrp="1"/>
          </p:cNvSpPr>
          <p:nvPr>
            <p:ph type="sldNum" sz="quarter" idx="12"/>
          </p:nvPr>
        </p:nvSpPr>
        <p:spPr/>
        <p:txBody>
          <a:bodyPr/>
          <a:lstStyle/>
          <a:p>
            <a:fld id="{0921C750-0A2B-4FC2-9266-872E12118BE5}" type="slidenum">
              <a:rPr lang="en-US" smtClean="0"/>
              <a:t>9</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Autofit/>
          </a:bodyPr>
          <a:lstStyle/>
          <a:p>
            <a:r>
              <a:rPr lang="en-US" dirty="0"/>
              <a:t>Feedback Form</a:t>
            </a:r>
          </a:p>
        </p:txBody>
      </p:sp>
      <p:pic>
        <p:nvPicPr>
          <p:cNvPr id="6" name="Picture 5" descr="A Hispanic female healthcare worker is pictured with pink, blue, yellow and tan background. Picture includes title: Project Firstline is for You.">
            <a:extLst>
              <a:ext uri="{FF2B5EF4-FFF2-40B4-BE49-F238E27FC236}">
                <a16:creationId xmlns:a16="http://schemas.microsoft.com/office/drawing/2014/main" id="{BFF949BA-4DD1-4058-BEAC-7DA14ED24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C616F596-587A-4F46-B232-FF295C8B22BB}"/>
              </a:ext>
            </a:extLst>
          </p:cNvPr>
          <p:cNvSpPr>
            <a:spLocks noGrp="1"/>
          </p:cNvSpPr>
          <p:nvPr>
            <p:ph type="ftr" sz="quarter" idx="11"/>
          </p:nvPr>
        </p:nvSpPr>
        <p:spPr/>
        <p:txBody>
          <a:bodyPr/>
          <a:lstStyle/>
          <a:p>
            <a:r>
              <a:rPr lang="en-US" dirty="0"/>
              <a:t>PPE Part 3 – N95 User Seal Check</a:t>
            </a:r>
          </a:p>
        </p:txBody>
      </p:sp>
      <p:sp>
        <p:nvSpPr>
          <p:cNvPr id="4" name="Slide Number Placeholder 3">
            <a:extLst>
              <a:ext uri="{FF2B5EF4-FFF2-40B4-BE49-F238E27FC236}">
                <a16:creationId xmlns:a16="http://schemas.microsoft.com/office/drawing/2014/main" id="{72E17B06-25C8-4E87-9746-8E7734D77905}"/>
              </a:ext>
            </a:extLst>
          </p:cNvPr>
          <p:cNvSpPr>
            <a:spLocks noGrp="1"/>
          </p:cNvSpPr>
          <p:nvPr>
            <p:ph type="sldNum" sz="quarter" idx="12"/>
          </p:nvPr>
        </p:nvSpPr>
        <p:spPr/>
        <p:txBody>
          <a:bodyPr/>
          <a:lstStyle/>
          <a:p>
            <a:fld id="{0921C750-0A2B-4FC2-9266-872E12118BE5}" type="slidenum">
              <a:rPr lang="en-US" smtClean="0"/>
              <a:pPr/>
              <a:t>10</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12">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MQJEE5KTM3DE-395609987-136</_dlc_DocId>
    <_dlc_DocIdUrl xmlns="5235e465-a1b6-4e23-bde6-ae74580a0b42">
      <Url>https://cdcpartners.sharepoint.com/sites/NCEZID/DHQP/NHCIPCTrainingCollab/_layouts/15/DocIdRedir.aspx?ID=MQJEE5KTM3DE-395609987-136</Url>
      <Description>MQJEE5KTM3DE-395609987-136</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CB03E63-A999-4428-B2B4-E0676FFD030C}">
  <ds:schemaRefs>
    <ds:schemaRef ds:uri="http://schemas.microsoft.com/office/2006/metadata/properties"/>
    <ds:schemaRef ds:uri="http://schemas.microsoft.com/office/2006/documentManagement/types"/>
    <ds:schemaRef ds:uri="http://schemas.openxmlformats.org/package/2006/metadata/core-properties"/>
    <ds:schemaRef ds:uri="cc8a450b-1a11-4e56-adcc-c88acab015c1"/>
    <ds:schemaRef ds:uri="http://schemas.microsoft.com/office/infopath/2007/PartnerControls"/>
    <ds:schemaRef ds:uri="http://purl.org/dc/terms/"/>
    <ds:schemaRef ds:uri="http://purl.org/dc/elements/1.1/"/>
    <ds:schemaRef ds:uri="7c162c85-2e33-4418-8d6a-3c9ae40ca8a5"/>
    <ds:schemaRef ds:uri="http://www.w3.org/XML/1998/namespace"/>
    <ds:schemaRef ds:uri="http://purl.org/dc/dcmitype/"/>
  </ds:schemaRefs>
</ds:datastoreItem>
</file>

<file path=customXml/itemProps2.xml><?xml version="1.0" encoding="utf-8"?>
<ds:datastoreItem xmlns:ds="http://schemas.openxmlformats.org/officeDocument/2006/customXml" ds:itemID="{6B29B722-0279-4F80-A45D-8930647E241E}"/>
</file>

<file path=customXml/itemProps3.xml><?xml version="1.0" encoding="utf-8"?>
<ds:datastoreItem xmlns:ds="http://schemas.openxmlformats.org/officeDocument/2006/customXml" ds:itemID="{9B352214-8F75-49AC-A2BD-76678AB9C8A4}">
  <ds:schemaRefs>
    <ds:schemaRef ds:uri="http://schemas.microsoft.com/sharepoint/v3/contenttype/forms"/>
  </ds:schemaRefs>
</ds:datastoreItem>
</file>

<file path=customXml/itemProps4.xml><?xml version="1.0" encoding="utf-8"?>
<ds:datastoreItem xmlns:ds="http://schemas.openxmlformats.org/officeDocument/2006/customXml" ds:itemID="{DD453A94-B735-4E71-886C-94861BABAB03}"/>
</file>

<file path=docProps/app.xml><?xml version="1.0" encoding="utf-8"?>
<Properties xmlns="http://schemas.openxmlformats.org/officeDocument/2006/extended-properties" xmlns:vt="http://schemas.openxmlformats.org/officeDocument/2006/docPropsVTypes">
  <Template>13870_PFL_CleaningDisinfection_60min_v1</Template>
  <TotalTime>37</TotalTime>
  <Words>1886</Words>
  <Application>Microsoft Office PowerPoint</Application>
  <PresentationFormat>Widescreen</PresentationFormat>
  <Paragraphs>151</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Century Gothic</vt:lpstr>
      <vt:lpstr>Courier New</vt:lpstr>
      <vt:lpstr>Symbol</vt:lpstr>
      <vt:lpstr>Wingdings</vt:lpstr>
      <vt:lpstr>13780_PFL_PPT_template_Avenir_2-26-21_DRAFT</vt:lpstr>
      <vt:lpstr>Topic 11:  Ppe part 3 –  N95 user seal check</vt:lpstr>
      <vt:lpstr>Agenda</vt:lpstr>
      <vt:lpstr>Learning Objectives</vt:lpstr>
      <vt:lpstr>N95 user seal check </vt:lpstr>
      <vt:lpstr>Checking for leaks</vt:lpstr>
      <vt:lpstr>Reflection </vt:lpstr>
      <vt:lpstr>Questions?</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11: PPE Part 3 – N95 User Seal Check</dc:title>
  <dc:subject>PPE – N95 User Seal Check</dc:subject>
  <dc:creator>Centers for Disease Control and Prevention (CDC)</dc:creator>
  <cp:keywords>Project Firstline, Infection Control Training, COVID-19, Infection Control, CDC, PPE, N95s, Respirators, seal check</cp:keywords>
  <cp:lastModifiedBy>Ortiz, Madeleine (CDC/DDID/NCEZID/DHQP) (CTR)</cp:lastModifiedBy>
  <cp:revision>18</cp:revision>
  <dcterms:created xsi:type="dcterms:W3CDTF">2021-01-21T13:57:54Z</dcterms:created>
  <dcterms:modified xsi:type="dcterms:W3CDTF">2021-09-16T20:25:56Z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2021-01-21T14:22:36Z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cbce9e60-b3e8-4884-83d6-0ecd7f9707f9</vt:lpwstr>
  </property>
  <property fmtid="{D5CDD505-2E9C-101B-9397-08002B2CF9AE}" pid="8" name="MSIP_Label_7b94a7b8-f06c-4dfe-bdcc-9b548fd58c31_ContentBits">
    <vt:lpwstr>0</vt:lpwstr>
  </property>
  <property fmtid="{D5CDD505-2E9C-101B-9397-08002B2CF9AE}" pid="9" name="ContentTypeId">
    <vt:lpwstr>0x0101009B5F485B01A3A34F891D43205E7DAD81</vt:lpwstr>
  </property>
  <property fmtid="{D5CDD505-2E9C-101B-9397-08002B2CF9AE}" pid="10" name="_dlc_DocIdItemGuid">
    <vt:lpwstr>28e4ba6a-d5fb-45c8-b364-456d5d4aaefd</vt:lpwstr>
  </property>
  <property fmtid="{D5CDD505-2E9C-101B-9397-08002B2CF9AE}" pid="11" name="ArticulateGUID">
    <vt:lpwstr>05334954-04B9-4325-9EDB-88FD47F3D73F</vt:lpwstr>
  </property>
  <property fmtid="{D5CDD505-2E9C-101B-9397-08002B2CF9AE}" pid="12" name="ArticulatePath">
    <vt:lpwstr>Project Firstline MultiDoseVial Slides_60min_v2</vt:lpwstr>
  </property>
</Properties>
</file>