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ommentAuthors.xml" ContentType="application/vnd.openxmlformats-officedocument.presentationml.commentAuthors+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8.xml" ContentType="application/vnd.openxmlformats-officedocument.presentationml.tags+xml"/>
  <Override PartName="/ppt/tags/tag5.xml" ContentType="application/vnd.openxmlformats-officedocument.presentationml.tags+xml"/>
  <Override PartName="/ppt/tags/tag4.xml" ContentType="application/vnd.openxmlformats-officedocument.presentationml.tags+xml"/>
  <Override PartName="/ppt/tags/tag3.xml" ContentType="application/vnd.openxmlformats-officedocument.presentationml.tags+xml"/>
  <Override PartName="/ppt/tags/tag2.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tags/tag1.xml" ContentType="application/vnd.openxmlformats-officedocument.presentationml.tags+xml"/>
  <Override PartName="/docProps/app.xml" ContentType="application/vnd.openxmlformats-officedocument.extended-properties+xml"/>
  <Override PartName="/ppt/tags/tag10.xml" ContentType="application/vnd.openxmlformats-officedocument.presentationml.tags+xml"/>
  <Override PartName="/docProps/custom.xml" ContentType="application/vnd.openxmlformats-officedocument.custom-properties+xml"/>
  <Override PartName="/ppt/tags/tag7.xml" ContentType="application/vnd.openxmlformats-officedocument.presentationml.tags+xml"/>
  <Override PartName="/ppt/tags/tag11.xml" ContentType="application/vnd.openxmlformats-officedocument.presentationml.tags+xml"/>
  <Override PartName="/ppt/tags/tag9.xml" ContentType="application/vnd.openxmlformats-officedocument.presentationml.tags+xml"/>
  <Override PartName="/ppt/tags/tag6.xml" ContentType="application/vnd.openxmlformats-officedocument.presentationml.tags+xml"/>
  <Override PartName="/docProps/core.xml" ContentType="application/vnd.openxmlformats-package.core-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3" r:id="rId4"/>
  </p:sldMasterIdLst>
  <p:notesMasterIdLst>
    <p:notesMasterId r:id="rId15"/>
  </p:notesMasterIdLst>
  <p:handoutMasterIdLst>
    <p:handoutMasterId r:id="rId16"/>
  </p:handoutMasterIdLst>
  <p:sldIdLst>
    <p:sldId id="316" r:id="rId5"/>
    <p:sldId id="257" r:id="rId6"/>
    <p:sldId id="293" r:id="rId7"/>
    <p:sldId id="305" r:id="rId8"/>
    <p:sldId id="347" r:id="rId9"/>
    <p:sldId id="338" r:id="rId10"/>
    <p:sldId id="332" r:id="rId11"/>
    <p:sldId id="342" r:id="rId12"/>
    <p:sldId id="290" r:id="rId13"/>
    <p:sldId id="266" r:id="rId14"/>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Wilson, Linda" initials="WL" lastIdx="2" clrIdx="6">
    <p:extLst>
      <p:ext uri="{19B8F6BF-5375-455C-9EA6-DF929625EA0E}">
        <p15:presenceInfo xmlns:p15="http://schemas.microsoft.com/office/powerpoint/2012/main" userId="S::ljwilson@rti.org::134f9502-648d-4a09-bdc5-589689a2e14a" providerId="AD"/>
      </p:ext>
    </p:extLst>
  </p:cmAuthor>
  <p:cmAuthor id="1" name="Stadd, Jessie" initials="SJ" lastIdx="16" clrIdx="0">
    <p:extLst>
      <p:ext uri="{19B8F6BF-5375-455C-9EA6-DF929625EA0E}">
        <p15:presenceInfo xmlns:p15="http://schemas.microsoft.com/office/powerpoint/2012/main" userId="S::jstadd@rti.org::44a9573f-fddc-4716-bc25-9dc365c6924d" providerId="AD"/>
      </p:ext>
    </p:extLst>
  </p:cmAuthor>
  <p:cmAuthor id="8" name="Cox, Kendra (CDC/DDID/NCEZID/DHQP)" initials="CK(" lastIdx="9" clrIdx="7">
    <p:extLst>
      <p:ext uri="{19B8F6BF-5375-455C-9EA6-DF929625EA0E}">
        <p15:presenceInfo xmlns:p15="http://schemas.microsoft.com/office/powerpoint/2012/main" userId="S::gfx4@cdc.gov::3112a3a8-8cbb-4d5b-96ee-72aa1ab53303" providerId="AD"/>
      </p:ext>
    </p:extLst>
  </p:cmAuthor>
  <p:cmAuthor id="2" name="Julie Shogren" initials="JS" lastIdx="14" clrIdx="1">
    <p:extLst>
      <p:ext uri="{19B8F6BF-5375-455C-9EA6-DF929625EA0E}">
        <p15:presenceInfo xmlns:p15="http://schemas.microsoft.com/office/powerpoint/2012/main" userId="S::jshogren@rti.org::b8ac11d4-25b8-47fb-add8-e9c5ea412aae" providerId="AD"/>
      </p:ext>
    </p:extLst>
  </p:cmAuthor>
  <p:cmAuthor id="9" name="Yates, Kirsten M. (CDC/DDID/NCEZID/DHQP) (CTR)" initials="Y(" lastIdx="2" clrIdx="8">
    <p:extLst>
      <p:ext uri="{19B8F6BF-5375-455C-9EA6-DF929625EA0E}">
        <p15:presenceInfo xmlns:p15="http://schemas.microsoft.com/office/powerpoint/2012/main" userId="S::vrx6@cdc.gov::3a8cfc38-f48f-4f28-85d9-0952e21c9697" providerId="AD"/>
      </p:ext>
    </p:extLst>
  </p:cmAuthor>
  <p:cmAuthor id="3" name="Linda Wilson" initials="LW" lastIdx="18" clrIdx="2">
    <p:extLst>
      <p:ext uri="{19B8F6BF-5375-455C-9EA6-DF929625EA0E}">
        <p15:presenceInfo xmlns:p15="http://schemas.microsoft.com/office/powerpoint/2012/main" userId="Linda Wilson" providerId="None"/>
      </p:ext>
    </p:extLst>
  </p:cmAuthor>
  <p:cmAuthor id="4" name="Wisniewski, Robin" initials="WR" lastIdx="1" clrIdx="3">
    <p:extLst>
      <p:ext uri="{19B8F6BF-5375-455C-9EA6-DF929625EA0E}">
        <p15:presenceInfo xmlns:p15="http://schemas.microsoft.com/office/powerpoint/2012/main" userId="S::rwisniewski@rti.org::14ea64dd-af0c-477c-bfcb-203300eef60e" providerId="AD"/>
      </p:ext>
    </p:extLst>
  </p:cmAuthor>
  <p:cmAuthor id="5" name="Rasmussen Foster, Laura" initials="RFL" lastIdx="28" clrIdx="4">
    <p:extLst>
      <p:ext uri="{19B8F6BF-5375-455C-9EA6-DF929625EA0E}">
        <p15:presenceInfo xmlns:p15="http://schemas.microsoft.com/office/powerpoint/2012/main" userId="S::lrasmussen@rti.org::5ad58509-b95f-4bf5-82b0-3432a84b06de" providerId="AD"/>
      </p:ext>
    </p:extLst>
  </p:cmAuthor>
  <p:cmAuthor id="6" name="Aiken, Merrie" initials="AM" lastIdx="22" clrIdx="5">
    <p:extLst>
      <p:ext uri="{19B8F6BF-5375-455C-9EA6-DF929625EA0E}">
        <p15:presenceInfo xmlns:p15="http://schemas.microsoft.com/office/powerpoint/2012/main" userId="S::maiken@rti.org::2e0e472c-16bf-43d7-9edd-cd3f38cba02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5597"/>
    <a:srgbClr val="7D4578"/>
    <a:srgbClr val="F2F2F2"/>
    <a:srgbClr val="13619C"/>
    <a:srgbClr val="D953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0" autoAdjust="0"/>
    <p:restoredTop sz="86410" autoAdjust="0"/>
  </p:normalViewPr>
  <p:slideViewPr>
    <p:cSldViewPr snapToGrid="0">
      <p:cViewPr varScale="1">
        <p:scale>
          <a:sx n="54" d="100"/>
          <a:sy n="54" d="100"/>
        </p:scale>
        <p:origin x="400" y="44"/>
      </p:cViewPr>
      <p:guideLst/>
    </p:cSldViewPr>
  </p:slideViewPr>
  <p:outlineViewPr>
    <p:cViewPr>
      <p:scale>
        <a:sx n="33" d="100"/>
        <a:sy n="33" d="100"/>
      </p:scale>
      <p:origin x="0" y="-1488"/>
    </p:cViewPr>
  </p:outlineViewPr>
  <p:notesTextViewPr>
    <p:cViewPr>
      <p:scale>
        <a:sx n="1" d="1"/>
        <a:sy n="1" d="1"/>
      </p:scale>
      <p:origin x="0" y="0"/>
    </p:cViewPr>
  </p:notesTextViewPr>
  <p:sorterViewPr>
    <p:cViewPr>
      <p:scale>
        <a:sx n="100" d="100"/>
        <a:sy n="100" d="100"/>
      </p:scale>
      <p:origin x="0" y="-886"/>
    </p:cViewPr>
  </p:sorterViewPr>
  <p:notesViewPr>
    <p:cSldViewPr snapToGrid="0" showGuides="1">
      <p:cViewPr varScale="1">
        <p:scale>
          <a:sx n="65" d="100"/>
          <a:sy n="65" d="100"/>
        </p:scale>
        <p:origin x="3154"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customXml" Target="../customXml/item4.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7F1989-5C90-41CB-99A2-1404CFE313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58E50D08-6908-41B4-B325-A1FAB0E859D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F707453-31FE-4F55-86FA-D76DC1B18E3F}" type="datetimeFigureOut">
              <a:rPr lang="en-US" smtClean="0"/>
              <a:t>9/16/2021</a:t>
            </a:fld>
            <a:endParaRPr lang="en-US" dirty="0"/>
          </a:p>
        </p:txBody>
      </p:sp>
      <p:sp>
        <p:nvSpPr>
          <p:cNvPr id="4" name="Footer Placeholder 3">
            <a:extLst>
              <a:ext uri="{FF2B5EF4-FFF2-40B4-BE49-F238E27FC236}">
                <a16:creationId xmlns:a16="http://schemas.microsoft.com/office/drawing/2014/main" id="{315DCC0C-3BF8-401D-9958-D12ADAA9C25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A964844C-DB95-4D5C-8F52-8DC17C9EAE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0BDAC5-CD3F-4439-B579-C2F2038AFF08}" type="slidenum">
              <a:rPr lang="en-US" smtClean="0"/>
              <a:t>‹#›</a:t>
            </a:fld>
            <a:endParaRPr lang="en-US" dirty="0"/>
          </a:p>
        </p:txBody>
      </p:sp>
    </p:spTree>
    <p:extLst>
      <p:ext uri="{BB962C8B-B14F-4D97-AF65-F5344CB8AC3E}">
        <p14:creationId xmlns:p14="http://schemas.microsoft.com/office/powerpoint/2010/main" val="40867413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CDA2ED-0422-4582-B371-29C5C1E3C9ED}" type="datetimeFigureOut">
              <a:rPr lang="en-US" smtClean="0"/>
              <a:t>9/16/2021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3E97AA-F9A2-4B4F-BFD3-2E693337D65B}" type="slidenum">
              <a:rPr lang="en-US" smtClean="0"/>
              <a:t>‹#›</a:t>
            </a:fld>
            <a:endParaRPr lang="en-US" dirty="0"/>
          </a:p>
        </p:txBody>
      </p:sp>
    </p:spTree>
    <p:extLst>
      <p:ext uri="{BB962C8B-B14F-4D97-AF65-F5344CB8AC3E}">
        <p14:creationId xmlns:p14="http://schemas.microsoft.com/office/powerpoint/2010/main" val="37685699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mailto:ProjectFirstline@cdc.gov"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Participants log in and get settled. </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1</a:t>
            </a:fld>
            <a:endParaRPr lang="en-US" dirty="0"/>
          </a:p>
        </p:txBody>
      </p:sp>
    </p:spTree>
    <p:extLst>
      <p:ext uri="{BB962C8B-B14F-4D97-AF65-F5344CB8AC3E}">
        <p14:creationId xmlns:p14="http://schemas.microsoft.com/office/powerpoint/2010/main" val="1165383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the group and add a greeting to the chat box.</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this session is part of an ongoing series, you may choose to say “welcome back,” “thank you for joining us again,” etc.</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Announce housekeeping notes, either orally or via chat. </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needed, provide additional notes specific to the platform you’re using (e.g., how to “raise your hand,” how to post questions).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Provide an overview of the agenda.</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Adapt this section of the session as needed: for instance, you may choose to spend additional time on introductions if there are new faces or if participants do not know each other.</a:t>
            </a:r>
          </a:p>
          <a:p>
            <a:pPr marL="342900" marR="0" lvl="0" indent="-342900">
              <a:lnSpc>
                <a:spcPct val="107000"/>
              </a:lnSpc>
              <a:spcBef>
                <a:spcPts val="0"/>
              </a:spcBef>
              <a:spcAft>
                <a:spcPts val="80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“Welcome to Project Firstline. Over the next 10 minutes, we’ll explore respirators, especially one type that’s commonly used in healthcare, the N95. Please keep your videos on, to the extent possible, and keep your microphone muted when you are not contributing to the discussion. It’s great to see you all here today!”</a:t>
            </a:r>
          </a:p>
        </p:txBody>
      </p:sp>
      <p:sp>
        <p:nvSpPr>
          <p:cNvPr id="4" name="Slide Number Placeholder 3"/>
          <p:cNvSpPr>
            <a:spLocks noGrp="1"/>
          </p:cNvSpPr>
          <p:nvPr>
            <p:ph type="sldNum" sz="quarter" idx="5"/>
          </p:nvPr>
        </p:nvSpPr>
        <p:spPr/>
        <p:txBody>
          <a:bodyPr/>
          <a:lstStyle/>
          <a:p>
            <a:fld id="{553E97AA-F9A2-4B4F-BFD3-2E693337D65B}" type="slidenum">
              <a:rPr lang="en-US" smtClean="0"/>
              <a:t>2</a:t>
            </a:fld>
            <a:endParaRPr lang="en-US" dirty="0"/>
          </a:p>
        </p:txBody>
      </p:sp>
    </p:spTree>
    <p:extLst>
      <p:ext uri="{BB962C8B-B14F-4D97-AF65-F5344CB8AC3E}">
        <p14:creationId xmlns:p14="http://schemas.microsoft.com/office/powerpoint/2010/main" val="2258088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Provide an overview of the session’s learning objectives.</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“Here is what we expect to learn today. By the end of today’s training, you will be able to describe the job of a respirator and important aspects of the N95 respirator.” </a:t>
            </a:r>
          </a:p>
        </p:txBody>
      </p:sp>
      <p:sp>
        <p:nvSpPr>
          <p:cNvPr id="4" name="Slide Number Placeholder 3"/>
          <p:cNvSpPr>
            <a:spLocks noGrp="1"/>
          </p:cNvSpPr>
          <p:nvPr>
            <p:ph type="sldNum" sz="quarter" idx="5"/>
          </p:nvPr>
        </p:nvSpPr>
        <p:spPr/>
        <p:txBody>
          <a:bodyPr/>
          <a:lstStyle/>
          <a:p>
            <a:fld id="{553E97AA-F9A2-4B4F-BFD3-2E693337D65B}" type="slidenum">
              <a:rPr lang="en-US" smtClean="0"/>
              <a:t>3</a:t>
            </a:fld>
            <a:endParaRPr lang="en-US" dirty="0"/>
          </a:p>
        </p:txBody>
      </p:sp>
    </p:spTree>
    <p:extLst>
      <p:ext uri="{BB962C8B-B14F-4D97-AF65-F5344CB8AC3E}">
        <p14:creationId xmlns:p14="http://schemas.microsoft.com/office/powerpoint/2010/main" val="22764688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Invite group discussion about the job of a respirator, and how they use respirators on the job.</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bullet points on slide 4 summarize content from Episode 13 of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Inside Infection Control: </a:t>
            </a:r>
            <a:r>
              <a:rPr lang="en-US" sz="1800" dirty="0">
                <a:effectLst/>
                <a:latin typeface="Calibri" panose="020F0502020204030204" pitchFamily="34" charset="0"/>
                <a:ea typeface="Calibri" panose="020F0502020204030204" pitchFamily="34" charset="0"/>
                <a:cs typeface="Times New Roman" panose="02020603050405020304" pitchFamily="18" charset="0"/>
              </a:rPr>
              <a:t>What is a Respirator? For time reasons, the video is not shown during the 10-minute session. You may wish to refer to the Content Outline for Episode 13 for additional discussion points. </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slide has animations for the bullets. When you advance to the slide, only the blue text will appear.</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you introduce the points, ask participants to share answers to the questions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Why?</a:t>
            </a:r>
            <a:r>
              <a:rPr lang="en-US" sz="1800" dirty="0">
                <a:effectLst/>
                <a:latin typeface="Calibri" panose="020F0502020204030204" pitchFamily="34" charset="0"/>
                <a:ea typeface="Calibri" panose="020F0502020204030204" pitchFamily="34" charset="0"/>
                <a:cs typeface="Times New Roman" panose="02020603050405020304" pitchFamily="18" charset="0"/>
              </a:rPr>
              <a:t>” or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How?</a:t>
            </a:r>
            <a:r>
              <a:rPr lang="en-US" sz="1800" dirty="0">
                <a:effectLst/>
                <a:latin typeface="Calibri" panose="020F0502020204030204" pitchFamily="34" charset="0"/>
                <a:ea typeface="Calibri" panose="020F0502020204030204" pitchFamily="34" charset="0"/>
                <a:cs typeface="Times New Roman" panose="02020603050405020304" pitchFamily="18" charset="0"/>
              </a:rPr>
              <a:t>” either orally or in the chat.</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After they provide responses, use the animation to reveal the answers.</a:t>
            </a:r>
          </a:p>
          <a:p>
            <a:pPr marL="342900" marR="0" lvl="0" indent="-342900">
              <a:lnSpc>
                <a:spcPct val="107000"/>
              </a:lnSpc>
              <a:spcBef>
                <a:spcPts val="0"/>
              </a:spcBef>
              <a:spcAft>
                <a:spcPts val="800"/>
              </a:spcAft>
              <a:buFont typeface="Symbol" panose="05050102010706020507" pitchFamily="18" charset="2"/>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Invite participants to share, either orally or in the chat, a simple definition of a respirator and three types of respirators commonly used in healthcare.</a:t>
            </a:r>
          </a:p>
          <a:p>
            <a:pPr marL="0" marR="0">
              <a:spcBef>
                <a:spcPts val="0"/>
              </a:spcBef>
              <a:spcAft>
                <a:spcPts val="0"/>
              </a:spcAft>
            </a:pP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Can someone share how they would define a respirator? What are some respirators that are used in healthcare?</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“Thanks for sharing. A respirator’s job is to keep you from breathing in things in the air that might hurt you, like germs, dust, chemicals, and other dangerous things. In healthcare, we use respirators when we think we’re going to be in a situation when we could breathe in air that’s carrying infectious material – like particles containing viruses. There are different types of respirators available, but the type that we use most commonly in healthcare is the filtering facepiece respirator, or FFR. You may also see the powered air-purifying respirator, or PAPR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pronounced ‘papp-per’</a:t>
            </a:r>
            <a:r>
              <a:rPr lang="en-US" sz="1800" dirty="0">
                <a:effectLst/>
                <a:latin typeface="Calibri" panose="020F0502020204030204" pitchFamily="34" charset="0"/>
                <a:ea typeface="Calibri" panose="020F0502020204030204" pitchFamily="34" charset="0"/>
                <a:cs typeface="Times New Roman" panose="02020603050405020304" pitchFamily="18" charset="0"/>
              </a:rPr>
              <a:t>], and the elastomeric respirator.”</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4</a:t>
            </a:fld>
            <a:endParaRPr lang="en-US" dirty="0"/>
          </a:p>
        </p:txBody>
      </p:sp>
    </p:spTree>
    <p:extLst>
      <p:ext uri="{BB962C8B-B14F-4D97-AF65-F5344CB8AC3E}">
        <p14:creationId xmlns:p14="http://schemas.microsoft.com/office/powerpoint/2010/main" val="294624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bullet points on slide 5 summarize content from Episode 14 of </a:t>
            </a:r>
            <a:r>
              <a:rPr lang="en-US" sz="1200" i="1" dirty="0">
                <a:effectLst/>
                <a:latin typeface="Calibri" panose="020F0502020204030204" pitchFamily="34" charset="0"/>
                <a:ea typeface="Calibri" panose="020F0502020204030204" pitchFamily="34" charset="0"/>
                <a:cs typeface="Times New Roman" panose="02020603050405020304" pitchFamily="18" charset="0"/>
              </a:rPr>
              <a:t>Inside Infection Control: </a:t>
            </a:r>
            <a:r>
              <a:rPr lang="en-US" sz="1200" dirty="0">
                <a:effectLst/>
                <a:latin typeface="Calibri" panose="020F0502020204030204" pitchFamily="34" charset="0"/>
                <a:ea typeface="Calibri" panose="020F0502020204030204" pitchFamily="34" charset="0"/>
                <a:cs typeface="Times New Roman" panose="02020603050405020304" pitchFamily="18" charset="0"/>
              </a:rPr>
              <a:t>What is an N95? For time reasons, the video is not shown during the 10-minute session. You may wish to refer to the Content Outline for Episode 14 for additional discussion points. </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This slide has animations for the second column. When you advance to the slide, only the first column will appear.</a:t>
            </a:r>
          </a:p>
          <a:p>
            <a:pPr marL="342900" marR="0" lvl="0" indent="-342900">
              <a:lnSpc>
                <a:spcPct val="107000"/>
              </a:lnSpc>
              <a:spcBef>
                <a:spcPts val="0"/>
              </a:spcBef>
              <a:spcAft>
                <a:spcPts val="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After you introduce the points, ask participants to share answers to the questions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Why?</a:t>
            </a:r>
            <a:r>
              <a:rPr lang="en-US" sz="1200" dirty="0">
                <a:effectLst/>
                <a:latin typeface="Calibri" panose="020F0502020204030204" pitchFamily="34" charset="0"/>
                <a:ea typeface="Calibri" panose="020F0502020204030204" pitchFamily="34" charset="0"/>
                <a:cs typeface="Times New Roman" panose="02020603050405020304" pitchFamily="18" charset="0"/>
              </a:rPr>
              <a:t>” or “</a:t>
            </a:r>
            <a:r>
              <a:rPr lang="en-US" sz="1200" b="1" dirty="0">
                <a:effectLst/>
                <a:latin typeface="Calibri" panose="020F0502020204030204" pitchFamily="34" charset="0"/>
                <a:ea typeface="Calibri" panose="020F0502020204030204" pitchFamily="34" charset="0"/>
                <a:cs typeface="Times New Roman" panose="02020603050405020304" pitchFamily="18" charset="0"/>
              </a:rPr>
              <a:t>How?</a:t>
            </a:r>
            <a:r>
              <a:rPr lang="en-US" sz="1200" dirty="0">
                <a:effectLst/>
                <a:latin typeface="Calibri" panose="020F0502020204030204" pitchFamily="34" charset="0"/>
                <a:ea typeface="Calibri" panose="020F0502020204030204" pitchFamily="34" charset="0"/>
                <a:cs typeface="Times New Roman" panose="02020603050405020304" pitchFamily="18" charset="0"/>
              </a:rPr>
              <a:t>” either orally or in the chat.</a:t>
            </a:r>
          </a:p>
          <a:p>
            <a:pPr marL="342900" marR="0" lvl="0" indent="-342900">
              <a:lnSpc>
                <a:spcPct val="107000"/>
              </a:lnSpc>
              <a:spcBef>
                <a:spcPts val="0"/>
              </a:spcBef>
              <a:spcAft>
                <a:spcPts val="800"/>
              </a:spcAft>
              <a:buFont typeface="Symbol" panose="05050102010706020507" pitchFamily="18" charset="2"/>
              <a:buChar char=""/>
            </a:pPr>
            <a:r>
              <a:rPr lang="en-US" sz="1200" dirty="0">
                <a:effectLst/>
                <a:latin typeface="Calibri" panose="020F0502020204030204" pitchFamily="34" charset="0"/>
                <a:ea typeface="Calibri" panose="020F0502020204030204" pitchFamily="34" charset="0"/>
                <a:cs typeface="Times New Roman" panose="02020603050405020304" pitchFamily="18" charset="0"/>
              </a:rPr>
              <a:t>After they provide responses, use the animation to reveal the answers.</a:t>
            </a:r>
          </a:p>
          <a:p>
            <a:endParaRPr lang="en-US" dirty="0"/>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b="1" dirty="0">
                <a:effectLst/>
                <a:latin typeface="Calibri" panose="020F0502020204030204" pitchFamily="34" charset="0"/>
                <a:ea typeface="Calibri" panose="020F0502020204030204" pitchFamily="34" charset="0"/>
                <a:cs typeface="Times New Roman" panose="02020603050405020304" pitchFamily="18" charset="0"/>
              </a:rPr>
              <a:t>Does anyone know what an N95 is?</a:t>
            </a:r>
            <a:r>
              <a:rPr lang="en-US" sz="1800" b="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“That’s right. It’s a type of respirator that’s been tested and approved by NIOSH for use in healthcare. Let’s talk about why N95s are important for infection control in healthcare. First, N95s are designed to filter out certain sizes of very small particles in the air. They also block your respiratory droplets from spreading to the environment.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How do they do that?</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dirty="0">
                <a:effectLst/>
                <a:latin typeface="Calibri" panose="020F0502020204030204" pitchFamily="34" charset="0"/>
                <a:ea typeface="Calibri" panose="020F0502020204030204" pitchFamily="34" charset="0"/>
                <a:cs typeface="Times New Roman" panose="02020603050405020304" pitchFamily="18" charset="0"/>
              </a:rPr>
              <a:t>(Pause for responses.)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“Yes! N95s are made of a special filtering material that filters out at least 95% of very small particles in the air. N95s work not only because of the filtering material but also because of how they fit. They’re put together in a way that makes sure all the air you’re breathing in goes through the filter first and doesn’t leak in around the edges. In order to work correctly, your N95 must fit your face well. So, when it comes to N95s, there are two big things to remember about how they protect you: filter and fit.”</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5</a:t>
            </a:fld>
            <a:endParaRPr lang="en-US" dirty="0"/>
          </a:p>
        </p:txBody>
      </p:sp>
    </p:spTree>
    <p:extLst>
      <p:ext uri="{BB962C8B-B14F-4D97-AF65-F5344CB8AC3E}">
        <p14:creationId xmlns:p14="http://schemas.microsoft.com/office/powerpoint/2010/main" val="146335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participants for the discussion.</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wish to remind the group of key points from other sessions.</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participants to reflect on what they learned during the session.</a:t>
            </a:r>
          </a:p>
          <a:p>
            <a:pPr marL="0" marR="0" lvl="0" indent="0">
              <a:lnSpc>
                <a:spcPct val="107000"/>
              </a:lnSpc>
              <a:spcBef>
                <a:spcPts val="0"/>
              </a:spcBef>
              <a:spcAft>
                <a:spcPts val="800"/>
              </a:spcAft>
              <a:buFont typeface="Symbol" panose="05050102010706020507" pitchFamily="18" charset="2"/>
              <a:buNone/>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all did a great job of sharing your observations! Let’s use our last few minutes together to reflect on what we’ve learned and think about how we can put what we’ve learned into practice.”</a:t>
            </a:r>
          </a:p>
        </p:txBody>
      </p:sp>
      <p:sp>
        <p:nvSpPr>
          <p:cNvPr id="4" name="Slide Number Placeholder 3"/>
          <p:cNvSpPr>
            <a:spLocks noGrp="1"/>
          </p:cNvSpPr>
          <p:nvPr>
            <p:ph type="sldNum" sz="quarter" idx="5"/>
          </p:nvPr>
        </p:nvSpPr>
        <p:spPr/>
        <p:txBody>
          <a:bodyPr/>
          <a:lstStyle/>
          <a:p>
            <a:fld id="{553E97AA-F9A2-4B4F-BFD3-2E693337D65B}" type="slidenum">
              <a:rPr lang="en-US" smtClean="0"/>
              <a:t>6</a:t>
            </a:fld>
            <a:endParaRPr lang="en-US" dirty="0"/>
          </a:p>
        </p:txBody>
      </p:sp>
    </p:spTree>
    <p:extLst>
      <p:ext uri="{BB962C8B-B14F-4D97-AF65-F5344CB8AC3E}">
        <p14:creationId xmlns:p14="http://schemas.microsoft.com/office/powerpoint/2010/main" val="1289020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Facilitator Notes</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Invite additional, remaining questions.</a:t>
            </a:r>
          </a:p>
          <a:p>
            <a:pPr marL="742950" marR="0" lvl="1" indent="-285750">
              <a:lnSpc>
                <a:spcPct val="107000"/>
              </a:lnSpc>
              <a:spcBef>
                <a:spcPts val="0"/>
              </a:spcBef>
              <a:spcAft>
                <a:spcPts val="0"/>
              </a:spcAft>
              <a:buFont typeface="Courier New" panose="02070309020205020404" pitchFamily="49" charset="0"/>
              <a:buChar char="o"/>
            </a:pPr>
            <a:r>
              <a:rPr lang="en-US" sz="1100" dirty="0">
                <a:effectLst/>
                <a:latin typeface="Calibri" panose="020F0502020204030204" pitchFamily="34" charset="0"/>
                <a:ea typeface="Calibri" panose="020F0502020204030204" pitchFamily="34" charset="0"/>
                <a:cs typeface="Times New Roman" panose="02020603050405020304" pitchFamily="18" charset="0"/>
              </a:rPr>
              <a:t>You may choose to ask participants to respond orally, in the chat, or both.</a:t>
            </a:r>
          </a:p>
          <a:p>
            <a:pPr marL="342900" marR="0" lvl="0" indent="-342900">
              <a:lnSpc>
                <a:spcPct val="107000"/>
              </a:lnSpc>
              <a:spcBef>
                <a:spcPts val="0"/>
              </a:spcBef>
              <a:spcAft>
                <a:spcPts val="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answers are information that is already included in this session, please respond.</a:t>
            </a:r>
          </a:p>
          <a:p>
            <a:pPr marL="342900" marR="0" lvl="0" indent="-342900">
              <a:lnSpc>
                <a:spcPct val="107000"/>
              </a:lnSpc>
              <a:spcBef>
                <a:spcPts val="0"/>
              </a:spcBef>
              <a:spcAft>
                <a:spcPts val="800"/>
              </a:spcAft>
              <a:buFont typeface="Symbol" panose="05050102010706020507" pitchFamily="18" charset="2"/>
              <a:buChar char=""/>
            </a:pPr>
            <a:r>
              <a:rPr lang="en-US" sz="1100" dirty="0">
                <a:effectLst/>
                <a:latin typeface="Calibri" panose="020F0502020204030204" pitchFamily="34" charset="0"/>
                <a:ea typeface="Calibri" panose="020F0502020204030204" pitchFamily="34" charset="0"/>
                <a:cs typeface="Times New Roman" panose="02020603050405020304" pitchFamily="18" charset="0"/>
              </a:rPr>
              <a:t>If the questions address content that is not covered in this session, please do not attempt to answer. Instead, take note of the questions and consult with CDC resources to follow up with answers after the session.</a:t>
            </a:r>
          </a:p>
          <a:p>
            <a:pPr marL="0" marR="0">
              <a:lnSpc>
                <a:spcPct val="107000"/>
              </a:lnSpc>
              <a:spcBef>
                <a:spcPts val="0"/>
              </a:spcBef>
              <a:spcAft>
                <a:spcPts val="800"/>
              </a:spcAft>
            </a:pP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b="1" dirty="0">
                <a:effectLst/>
                <a:latin typeface="Calibri" panose="020F0502020204030204" pitchFamily="34" charset="0"/>
                <a:ea typeface="Calibri" panose="020F0502020204030204" pitchFamily="34" charset="0"/>
                <a:cs typeface="Times New Roman" panose="02020603050405020304" pitchFamily="18" charset="0"/>
              </a:rPr>
              <a:t>Sample Script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b="1" dirty="0">
                <a:effectLst/>
                <a:latin typeface="Calibri" panose="020F0502020204030204" pitchFamily="34" charset="0"/>
                <a:ea typeface="Calibri" panose="020F0502020204030204" pitchFamily="34" charset="0"/>
                <a:cs typeface="Times New Roman" panose="02020603050405020304" pitchFamily="18" charset="0"/>
              </a:rPr>
              <a:t>Are there any unanswered questions or items I can clarify about respirators and N95s?</a:t>
            </a:r>
            <a:r>
              <a:rPr lang="en-US" sz="1100" b="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r>
              <a:rPr lang="en-US" sz="1100" i="1" dirty="0">
                <a:effectLst/>
                <a:latin typeface="Calibri" panose="020F0502020204030204" pitchFamily="34" charset="0"/>
                <a:ea typeface="Calibri" panose="020F0502020204030204" pitchFamily="34" charset="0"/>
                <a:cs typeface="Times New Roman" panose="02020603050405020304" pitchFamily="18" charset="0"/>
              </a:rPr>
              <a:t>Pause for responses.</a:t>
            </a: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“Thank you for sharing those questions. I’ve written them down, and I will get back to you with responses.”</a:t>
            </a:r>
          </a:p>
        </p:txBody>
      </p:sp>
      <p:sp>
        <p:nvSpPr>
          <p:cNvPr id="4" name="Slide Number Placeholder 3"/>
          <p:cNvSpPr>
            <a:spLocks noGrp="1"/>
          </p:cNvSpPr>
          <p:nvPr>
            <p:ph type="sldNum" sz="quarter" idx="5"/>
          </p:nvPr>
        </p:nvSpPr>
        <p:spPr/>
        <p:txBody>
          <a:bodyPr/>
          <a:lstStyle/>
          <a:p>
            <a:fld id="{553E97AA-F9A2-4B4F-BFD3-2E693337D65B}" type="slidenum">
              <a:rPr lang="en-US" smtClean="0"/>
              <a:t>7</a:t>
            </a:fld>
            <a:endParaRPr lang="en-US" dirty="0"/>
          </a:p>
        </p:txBody>
      </p:sp>
    </p:spTree>
    <p:extLst>
      <p:ext uri="{BB962C8B-B14F-4D97-AF65-F5344CB8AC3E}">
        <p14:creationId xmlns:p14="http://schemas.microsoft.com/office/powerpoint/2010/main" val="11341864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Review key takeaways.</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You may choose to revisit discussion points or questions that arose during the session.</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 hope this training gave you some good information about respirators and N95s, and why they are so important for infection control. I’ve captured some key takeaways here, which you can review at your leisure after the session today.”</a:t>
            </a:r>
          </a:p>
        </p:txBody>
      </p:sp>
      <p:sp>
        <p:nvSpPr>
          <p:cNvPr id="4" name="Slide Number Placeholder 3"/>
          <p:cNvSpPr>
            <a:spLocks noGrp="1"/>
          </p:cNvSpPr>
          <p:nvPr>
            <p:ph type="sldNum" sz="quarter" idx="5"/>
          </p:nvPr>
        </p:nvSpPr>
        <p:spPr/>
        <p:txBody>
          <a:bodyPr/>
          <a:lstStyle/>
          <a:p>
            <a:fld id="{553E97AA-F9A2-4B4F-BFD3-2E693337D65B}" type="slidenum">
              <a:rPr lang="en-US" smtClean="0"/>
              <a:t>8</a:t>
            </a:fld>
            <a:endParaRPr lang="en-US" dirty="0"/>
          </a:p>
        </p:txBody>
      </p:sp>
    </p:spTree>
    <p:extLst>
      <p:ext uri="{BB962C8B-B14F-4D97-AF65-F5344CB8AC3E}">
        <p14:creationId xmlns:p14="http://schemas.microsoft.com/office/powerpoint/2010/main" val="4020818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Share additional resources from Project Firstline and CDC.</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participants can reach you, by the means of your choosing, and how they can reach Project Firstline.</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 you may choose to describe the themes of upcoming sessions.</a:t>
            </a:r>
          </a:p>
          <a:p>
            <a:pPr marL="0" marR="0" lvl="0" indent="0">
              <a:lnSpc>
                <a:spcPct val="107000"/>
              </a:lnSpc>
              <a:spcBef>
                <a:spcPts val="0"/>
              </a:spcBef>
              <a:spcAft>
                <a:spcPts val="800"/>
              </a:spcAft>
              <a:buFont typeface="Symbol" panose="05050102010706020507" pitchFamily="18" charset="2"/>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“Even though we covered a lot today, there is still much more to learn. You can keep exploring these topics on your own using the resources on this slide. You can also follow us on social media. I will stay on the line for a few minutes after our session ends and will be happy to discuss any other questions!”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t>
            </a:r>
            <a:r>
              <a:rPr lang="en-US" sz="1800" i="1" dirty="0">
                <a:effectLst/>
                <a:latin typeface="Calibri" panose="020F0502020204030204" pitchFamily="34" charset="0"/>
                <a:ea typeface="Calibri" panose="020F0502020204030204" pitchFamily="34" charset="0"/>
                <a:cs typeface="Times New Roman" panose="02020603050405020304" pitchFamily="18" charset="0"/>
              </a:rPr>
              <a:t>If this session is part of a series</a:t>
            </a:r>
            <a:r>
              <a:rPr lang="en-US" sz="1800" dirty="0">
                <a:effectLst/>
                <a:latin typeface="Calibri" panose="020F0502020204030204" pitchFamily="34" charset="0"/>
                <a:ea typeface="Calibri" panose="020F0502020204030204" pitchFamily="34" charset="0"/>
                <a:cs typeface="Times New Roman" panose="02020603050405020304" pitchFamily="18" charset="0"/>
              </a:rPr>
              <a:t>) “Next time, we will cover [insert next training topic].”</a:t>
            </a:r>
          </a:p>
          <a:p>
            <a:endParaRPr lang="en-US" dirty="0"/>
          </a:p>
        </p:txBody>
      </p:sp>
      <p:sp>
        <p:nvSpPr>
          <p:cNvPr id="4" name="Slide Number Placeholder 3"/>
          <p:cNvSpPr>
            <a:spLocks noGrp="1"/>
          </p:cNvSpPr>
          <p:nvPr>
            <p:ph type="sldNum" sz="quarter" idx="5"/>
          </p:nvPr>
        </p:nvSpPr>
        <p:spPr/>
        <p:txBody>
          <a:bodyPr/>
          <a:lstStyle/>
          <a:p>
            <a:fld id="{438D9F8C-7B54-4A21-B9B9-EAEDD3B035B4}" type="slidenum">
              <a:rPr lang="en-US" smtClean="0"/>
              <a:t>9</a:t>
            </a:fld>
            <a:endParaRPr lang="en-US" dirty="0"/>
          </a:p>
        </p:txBody>
      </p:sp>
    </p:spTree>
    <p:extLst>
      <p:ext uri="{BB962C8B-B14F-4D97-AF65-F5344CB8AC3E}">
        <p14:creationId xmlns:p14="http://schemas.microsoft.com/office/powerpoint/2010/main" val="3969087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Facilitator Notes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Explain how to access the feedback form.</a:t>
            </a:r>
          </a:p>
          <a:p>
            <a:pPr marL="0" marR="0">
              <a:lnSpc>
                <a:spcPct val="107000"/>
              </a:lnSpc>
              <a:spcBef>
                <a:spcPts val="0"/>
              </a:spcBef>
              <a:spcAft>
                <a:spcPts val="800"/>
              </a:spcAft>
            </a:pP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Sample Script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finally, please let us know how you enjoyed today’s session by completing the following feedback form. Thanks again for joining us today.”</a:t>
            </a:r>
          </a:p>
          <a:p>
            <a:pPr marL="0" marR="0">
              <a:lnSpc>
                <a:spcPct val="107000"/>
              </a:lnSpc>
              <a:spcBef>
                <a:spcPts val="0"/>
              </a:spcBef>
              <a:spcAft>
                <a:spcPts val="800"/>
              </a:spcAft>
            </a:pPr>
            <a:endParaRPr lang="en-US" sz="1800" b="1" dirty="0">
              <a:effectLst/>
              <a:latin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dirty="0">
                <a:effectLst/>
                <a:latin typeface="Calibri" panose="020F0502020204030204" pitchFamily="34" charset="0"/>
                <a:cs typeface="Times New Roman" panose="02020603050405020304" pitchFamily="18" charset="0"/>
              </a:rPr>
              <a:t>After the Session</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Send list of participant questions compiled during this session to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ProjectFirstline@cdc.gov</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553E97AA-F9A2-4B4F-BFD3-2E693337D65B}" type="slidenum">
              <a:rPr lang="en-US" smtClean="0"/>
              <a:t>10</a:t>
            </a:fld>
            <a:endParaRPr lang="en-US" dirty="0"/>
          </a:p>
        </p:txBody>
      </p:sp>
    </p:spTree>
    <p:extLst>
      <p:ext uri="{BB962C8B-B14F-4D97-AF65-F5344CB8AC3E}">
        <p14:creationId xmlns:p14="http://schemas.microsoft.com/office/powerpoint/2010/main" val="931164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8D976-7CFE-4F59-A7EC-141BD6E7817D}"/>
              </a:ext>
            </a:extLst>
          </p:cNvPr>
          <p:cNvSpPr>
            <a:spLocks noGrp="1"/>
          </p:cNvSpPr>
          <p:nvPr>
            <p:ph type="ctrTitle"/>
          </p:nvPr>
        </p:nvSpPr>
        <p:spPr>
          <a:xfrm>
            <a:off x="673100" y="1122363"/>
            <a:ext cx="6229350" cy="2387600"/>
          </a:xfrm>
        </p:spPr>
        <p:txBody>
          <a:bodyPr anchor="b">
            <a:norm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D165009-C04E-42C8-B4F7-017855762FF4}"/>
              </a:ext>
            </a:extLst>
          </p:cNvPr>
          <p:cNvSpPr>
            <a:spLocks noGrp="1"/>
          </p:cNvSpPr>
          <p:nvPr>
            <p:ph type="subTitle" idx="1"/>
          </p:nvPr>
        </p:nvSpPr>
        <p:spPr>
          <a:xfrm>
            <a:off x="5474878" y="5903354"/>
            <a:ext cx="6229350" cy="638032"/>
          </a:xfrm>
        </p:spPr>
        <p:txBody>
          <a:bodyPr/>
          <a:lstStyle>
            <a:lvl1pPr marL="0" indent="0" algn="r">
              <a:buNone/>
              <a:defRPr sz="2400">
                <a:solidFill>
                  <a:schemeClr val="tx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6144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C01EE0F3-C565-47E9-9203-D6B5C791A990}"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3 – Respirators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3993997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E1624A9F-9163-4F04-B7FB-CF24D796FFDA}"/>
              </a:ext>
            </a:extLst>
          </p:cNvPr>
          <p:cNvSpPr>
            <a:spLocks noGrp="1"/>
          </p:cNvSpPr>
          <p:nvPr>
            <p:ph type="dt" sz="half" idx="10"/>
          </p:nvPr>
        </p:nvSpPr>
        <p:spPr/>
        <p:txBody>
          <a:bodyPr/>
          <a:lstStyle/>
          <a:p>
            <a:fld id="{19926703-AD29-418C-A070-F47184C45FA5}" type="datetime1">
              <a:rPr lang="en-US" smtClean="0"/>
              <a:t>9/16/2021</a:t>
            </a:fld>
            <a:endParaRPr lang="en-US" dirty="0"/>
          </a:p>
        </p:txBody>
      </p:sp>
      <p:sp>
        <p:nvSpPr>
          <p:cNvPr id="6" name="Footer Placeholder 5">
            <a:extLst>
              <a:ext uri="{FF2B5EF4-FFF2-40B4-BE49-F238E27FC236}">
                <a16:creationId xmlns:a16="http://schemas.microsoft.com/office/drawing/2014/main" id="{173E4C0A-1EC8-4F5E-A020-F746575CBA0E}"/>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540E1000-4CB8-48A3-AA7E-8EFB6677745E}"/>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9" name="Content Placeholder 2">
            <a:extLst>
              <a:ext uri="{FF2B5EF4-FFF2-40B4-BE49-F238E27FC236}">
                <a16:creationId xmlns:a16="http://schemas.microsoft.com/office/drawing/2014/main" id="{2877B6BA-5895-44E0-ADA9-647BDD7AD5D5}"/>
              </a:ext>
            </a:extLst>
          </p:cNvPr>
          <p:cNvSpPr>
            <a:spLocks noGrp="1"/>
          </p:cNvSpPr>
          <p:nvPr>
            <p:ph idx="13"/>
          </p:nvPr>
        </p:nvSpPr>
        <p:spPr>
          <a:xfrm>
            <a:off x="838200" y="2633320"/>
            <a:ext cx="5751443" cy="3071740"/>
          </a:xfrm>
        </p:spPr>
        <p:txBody>
          <a:bodyPr/>
          <a:lstStyle>
            <a:lvl1pPr marL="342900" indent="-342900">
              <a:buFont typeface="Arial" panose="020B0604020202020204" pitchFamily="34" charset="0"/>
              <a:buChar char="•"/>
              <a:tabLst/>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2">
            <a:extLst>
              <a:ext uri="{FF2B5EF4-FFF2-40B4-BE49-F238E27FC236}">
                <a16:creationId xmlns:a16="http://schemas.microsoft.com/office/drawing/2014/main" id="{51ED1AE0-D571-4F93-9280-C3CE0FAAEFAE}"/>
              </a:ext>
            </a:extLst>
          </p:cNvPr>
          <p:cNvSpPr>
            <a:spLocks noGrp="1"/>
          </p:cNvSpPr>
          <p:nvPr>
            <p:ph type="body" idx="14"/>
          </p:nvPr>
        </p:nvSpPr>
        <p:spPr>
          <a:xfrm>
            <a:off x="839788" y="1743342"/>
            <a:ext cx="5750574"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itle 1">
            <a:extLst>
              <a:ext uri="{FF2B5EF4-FFF2-40B4-BE49-F238E27FC236}">
                <a16:creationId xmlns:a16="http://schemas.microsoft.com/office/drawing/2014/main" id="{B6942D83-6AF2-45D0-B95A-D3BC7156B652}"/>
              </a:ext>
            </a:extLst>
          </p:cNvPr>
          <p:cNvSpPr>
            <a:spLocks noGrp="1"/>
          </p:cNvSpPr>
          <p:nvPr>
            <p:ph type="title"/>
          </p:nvPr>
        </p:nvSpPr>
        <p:spPr>
          <a:xfrm>
            <a:off x="839788" y="365125"/>
            <a:ext cx="10664755" cy="430005"/>
          </a:xfrm>
        </p:spPr>
        <p:txBody>
          <a:bodyPr/>
          <a:lstStyle/>
          <a:p>
            <a:r>
              <a:rPr lang="en-US"/>
              <a:t>Click to edit Master title style</a:t>
            </a:r>
          </a:p>
        </p:txBody>
      </p:sp>
    </p:spTree>
    <p:extLst>
      <p:ext uri="{BB962C8B-B14F-4D97-AF65-F5344CB8AC3E}">
        <p14:creationId xmlns:p14="http://schemas.microsoft.com/office/powerpoint/2010/main" val="2202477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979270" y="2410239"/>
            <a:ext cx="9374529" cy="3507960"/>
          </a:xfrm>
        </p:spPr>
        <p:txBody>
          <a:bodyPr/>
          <a:lstStyle>
            <a:lvl1pPr marL="282575" indent="-282575">
              <a:spcBef>
                <a:spcPts val="3000"/>
              </a:spcBef>
              <a:buFont typeface="Arial" panose="020B0604020202020204" pitchFamily="34" charset="0"/>
              <a:buChar char="•"/>
              <a:tabLst/>
              <a:defRPr sz="2400"/>
            </a:lvl1pPr>
            <a:lvl2pPr>
              <a:defRPr sz="20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E6DEF034-2290-41AB-A187-C9F8DCA03EF0}"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7" name="Text Placeholder 2">
            <a:extLst>
              <a:ext uri="{FF2B5EF4-FFF2-40B4-BE49-F238E27FC236}">
                <a16:creationId xmlns:a16="http://schemas.microsoft.com/office/drawing/2014/main" id="{644303B7-8177-4A09-A036-9431D7F2D1D5}"/>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586035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12423D-EB1D-4054-A60A-986A52D3629A}"/>
              </a:ext>
            </a:extLst>
          </p:cNvPr>
          <p:cNvSpPr/>
          <p:nvPr userDrawn="1"/>
        </p:nvSpPr>
        <p:spPr>
          <a:xfrm>
            <a:off x="2757487" y="2531253"/>
            <a:ext cx="6677025" cy="32694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3026568" y="2785589"/>
            <a:ext cx="6138863" cy="299926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BF2F1227-8A94-4FDA-96B0-8A11E6C20AD7}"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a:xfrm>
            <a:off x="4680857" y="6410780"/>
            <a:ext cx="6395357"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6938817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78143-8616-4D2D-B87D-C6BB3694FC5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2E01914-28CA-4A3E-AD77-250F51D131CE}"/>
              </a:ext>
            </a:extLst>
          </p:cNvPr>
          <p:cNvSpPr>
            <a:spLocks noGrp="1"/>
          </p:cNvSpPr>
          <p:nvPr>
            <p:ph idx="1"/>
          </p:nvPr>
        </p:nvSpPr>
        <p:spPr>
          <a:xfrm>
            <a:off x="1979270" y="2410239"/>
            <a:ext cx="9374529" cy="3507960"/>
          </a:xfrm>
        </p:spPr>
        <p:txBody>
          <a:bodyPr/>
          <a:lstStyle>
            <a:lvl1pPr marL="685800" indent="-685800">
              <a:spcBef>
                <a:spcPts val="3000"/>
              </a:spcBef>
              <a:buNone/>
              <a:tabLst>
                <a:tab pos="685800" algn="l"/>
              </a:tabLst>
              <a:defRPr sz="2400"/>
            </a:lvl1pPr>
            <a:lvl2pPr marL="1490663" indent="-292100">
              <a:tabLst/>
              <a:defRPr sz="2000"/>
            </a:lvl2pPr>
            <a:lvl3pPr marL="2286000" indent="-284163">
              <a:defRPr sz="1800"/>
            </a:lvl3pPr>
            <a:lvl4pPr marL="2633663" indent="-228600">
              <a:defRPr sz="1600"/>
            </a:lvl4pPr>
            <a:lvl5pPr marL="3200400" indent="-228600">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1DBFF9B5-22AF-45EA-B086-6335297B4B55}"/>
              </a:ext>
            </a:extLst>
          </p:cNvPr>
          <p:cNvSpPr>
            <a:spLocks noGrp="1"/>
          </p:cNvSpPr>
          <p:nvPr>
            <p:ph type="dt" sz="half" idx="10"/>
          </p:nvPr>
        </p:nvSpPr>
        <p:spPr/>
        <p:txBody>
          <a:bodyPr/>
          <a:lstStyle>
            <a:lvl1pPr>
              <a:defRPr>
                <a:solidFill>
                  <a:schemeClr val="accent1"/>
                </a:solidFill>
              </a:defRPr>
            </a:lvl1pPr>
          </a:lstStyle>
          <a:p>
            <a:fld id="{192DE3D7-22CA-43E1-8B2C-711B74E6F51F}" type="datetime1">
              <a:rPr lang="en-US" smtClean="0"/>
              <a:t>9/16/2021</a:t>
            </a:fld>
            <a:endParaRPr lang="en-US" dirty="0"/>
          </a:p>
        </p:txBody>
      </p:sp>
      <p:sp>
        <p:nvSpPr>
          <p:cNvPr id="5" name="Footer Placeholder 4">
            <a:extLst>
              <a:ext uri="{FF2B5EF4-FFF2-40B4-BE49-F238E27FC236}">
                <a16:creationId xmlns:a16="http://schemas.microsoft.com/office/drawing/2014/main" id="{702D4E37-8215-4FC8-925A-D9CA6E806707}"/>
              </a:ext>
            </a:extLst>
          </p:cNvPr>
          <p:cNvSpPr>
            <a:spLocks noGrp="1"/>
          </p:cNvSpPr>
          <p:nvPr>
            <p:ph type="ftr" sz="quarter" idx="11"/>
          </p:nvPr>
        </p:nvSpPr>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4D41BBAB-2294-4101-ACD4-43E731F08CAB}"/>
              </a:ext>
            </a:extLst>
          </p:cNvPr>
          <p:cNvSpPr>
            <a:spLocks noGrp="1"/>
          </p:cNvSpPr>
          <p:nvPr>
            <p:ph type="sldNum" sz="quarter" idx="12"/>
          </p:nvPr>
        </p:nvSpPr>
        <p:spPr/>
        <p:txBody>
          <a:bodyPr/>
          <a:lstStyle/>
          <a:p>
            <a:fld id="{0921C750-0A2B-4FC2-9266-872E12118BE5}" type="slidenum">
              <a:rPr lang="en-US" smtClean="0"/>
              <a:pPr/>
              <a:t>‹#›</a:t>
            </a:fld>
            <a:endParaRPr lang="en-US" dirty="0"/>
          </a:p>
        </p:txBody>
      </p:sp>
      <p:sp>
        <p:nvSpPr>
          <p:cNvPr id="7" name="Text Placeholder 2">
            <a:extLst>
              <a:ext uri="{FF2B5EF4-FFF2-40B4-BE49-F238E27FC236}">
                <a16:creationId xmlns:a16="http://schemas.microsoft.com/office/drawing/2014/main" id="{644303B7-8177-4A09-A036-9431D7F2D1D5}"/>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39973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D2B42-FA63-435E-AE9B-DF38F0D6BE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A82C3F-8EB3-45A5-BF47-F6C80F6E4D0F}"/>
              </a:ext>
            </a:extLst>
          </p:cNvPr>
          <p:cNvSpPr>
            <a:spLocks noGrp="1"/>
          </p:cNvSpPr>
          <p:nvPr>
            <p:ph type="dt" sz="half" idx="10"/>
          </p:nvPr>
        </p:nvSpPr>
        <p:spPr/>
        <p:txBody>
          <a:bodyPr/>
          <a:lstStyle/>
          <a:p>
            <a:fld id="{64328CE0-8635-45CC-A0EE-4D9DE26514EF}" type="datetime1">
              <a:rPr lang="en-US" smtClean="0"/>
              <a:t>9/16/2021</a:t>
            </a:fld>
            <a:endParaRPr lang="en-US" dirty="0"/>
          </a:p>
        </p:txBody>
      </p:sp>
      <p:sp>
        <p:nvSpPr>
          <p:cNvPr id="4" name="Footer Placeholder 3">
            <a:extLst>
              <a:ext uri="{FF2B5EF4-FFF2-40B4-BE49-F238E27FC236}">
                <a16:creationId xmlns:a16="http://schemas.microsoft.com/office/drawing/2014/main" id="{9E4CA59F-1B3E-452E-9C3C-498A83A2CC21}"/>
              </a:ext>
            </a:extLst>
          </p:cNvPr>
          <p:cNvSpPr>
            <a:spLocks noGrp="1"/>
          </p:cNvSpPr>
          <p:nvPr>
            <p:ph type="ftr" sz="quarter" idx="11"/>
          </p:nvPr>
        </p:nvSpPr>
        <p:spPr/>
        <p:txBody>
          <a:bodyPr/>
          <a:lstStyle/>
          <a:p>
            <a:r>
              <a:rPr lang="en-US" dirty="0"/>
              <a:t>Ppe part 2 – Gloves &amp; Gowns</a:t>
            </a:r>
          </a:p>
        </p:txBody>
      </p:sp>
      <p:sp>
        <p:nvSpPr>
          <p:cNvPr id="5" name="Slide Number Placeholder 4">
            <a:extLst>
              <a:ext uri="{FF2B5EF4-FFF2-40B4-BE49-F238E27FC236}">
                <a16:creationId xmlns:a16="http://schemas.microsoft.com/office/drawing/2014/main" id="{9F996FA6-6FCD-4E59-B36F-E9002EBF2943}"/>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481495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4210FD66-857F-4471-8209-F12BCB772C15}"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Ppe part 2 – Gloves &amp; Gowns</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160261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2292217"/>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2292217"/>
            <a:ext cx="5181600" cy="3575183"/>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1985EFCA-16E1-4378-A82B-34BD82907562}"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8" name="Text Placeholder 2">
            <a:extLst>
              <a:ext uri="{FF2B5EF4-FFF2-40B4-BE49-F238E27FC236}">
                <a16:creationId xmlns:a16="http://schemas.microsoft.com/office/drawing/2014/main" id="{FC2B7E02-A9DF-4AB0-9D84-04CC66183E23}"/>
              </a:ext>
            </a:extLst>
          </p:cNvPr>
          <p:cNvSpPr>
            <a:spLocks noGrp="1"/>
          </p:cNvSpPr>
          <p:nvPr>
            <p:ph type="body" idx="13"/>
          </p:nvPr>
        </p:nvSpPr>
        <p:spPr>
          <a:xfrm>
            <a:off x="839788" y="1325899"/>
            <a:ext cx="10514012" cy="823912"/>
          </a:xfrm>
        </p:spPr>
        <p:txBody>
          <a:bodyPr anchor="b"/>
          <a:lstStyle>
            <a:lvl1pPr marL="0" indent="0">
              <a:spcBef>
                <a:spcPts val="0"/>
              </a:spcBef>
              <a:buNone/>
              <a:defRPr sz="32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2510568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0D1A9-043D-418F-BF36-637E62C56379}"/>
              </a:ext>
            </a:extLst>
          </p:cNvPr>
          <p:cNvSpPr>
            <a:spLocks noGrp="1"/>
          </p:cNvSpPr>
          <p:nvPr>
            <p:ph type="title"/>
          </p:nvPr>
        </p:nvSpPr>
        <p:spPr>
          <a:xfrm>
            <a:off x="839788" y="365126"/>
            <a:ext cx="10075139" cy="416166"/>
          </a:xfrm>
        </p:spPr>
        <p:txBody>
          <a:bodyP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82C1D7-F9F3-43DA-B6CF-45421B4D5F0A}"/>
              </a:ext>
            </a:extLst>
          </p:cNvPr>
          <p:cNvSpPr>
            <a:spLocks noGrp="1"/>
          </p:cNvSpPr>
          <p:nvPr>
            <p:ph type="body" idx="1"/>
          </p:nvPr>
        </p:nvSpPr>
        <p:spPr>
          <a:xfrm>
            <a:off x="839788" y="1414945"/>
            <a:ext cx="5157787" cy="823912"/>
          </a:xfrm>
        </p:spPr>
        <p:txBody>
          <a:bodyPr anchor="b"/>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509C45-22B6-448E-8FD6-EB2E7A0C63DD}"/>
              </a:ext>
            </a:extLst>
          </p:cNvPr>
          <p:cNvSpPr>
            <a:spLocks noGrp="1"/>
          </p:cNvSpPr>
          <p:nvPr>
            <p:ph sz="half" idx="2"/>
          </p:nvPr>
        </p:nvSpPr>
        <p:spPr>
          <a:xfrm>
            <a:off x="839788" y="2325667"/>
            <a:ext cx="5157787" cy="368458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29184538-0C02-4A46-BF59-70734BDF1717}"/>
              </a:ext>
            </a:extLst>
          </p:cNvPr>
          <p:cNvSpPr>
            <a:spLocks noGrp="1"/>
          </p:cNvSpPr>
          <p:nvPr>
            <p:ph type="body" sz="quarter" idx="3"/>
          </p:nvPr>
        </p:nvSpPr>
        <p:spPr>
          <a:xfrm>
            <a:off x="6172200" y="1414945"/>
            <a:ext cx="5183188" cy="823912"/>
          </a:xfrm>
        </p:spPr>
        <p:txBody>
          <a:bodyPr anchor="b"/>
          <a:lstStyle>
            <a:lvl1pPr marL="0" indent="0">
              <a:buNone/>
              <a:defRPr sz="2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E184EB-67C7-4618-8EDA-E12429162B26}"/>
              </a:ext>
            </a:extLst>
          </p:cNvPr>
          <p:cNvSpPr>
            <a:spLocks noGrp="1"/>
          </p:cNvSpPr>
          <p:nvPr>
            <p:ph sz="quarter" idx="4"/>
          </p:nvPr>
        </p:nvSpPr>
        <p:spPr>
          <a:xfrm>
            <a:off x="6172200" y="2325667"/>
            <a:ext cx="5183188" cy="3684588"/>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FCA7009A-BB78-42BA-8855-DD184BFBE4AE}"/>
              </a:ext>
            </a:extLst>
          </p:cNvPr>
          <p:cNvSpPr>
            <a:spLocks noGrp="1"/>
          </p:cNvSpPr>
          <p:nvPr>
            <p:ph type="dt" sz="half" idx="10"/>
          </p:nvPr>
        </p:nvSpPr>
        <p:spPr/>
        <p:txBody>
          <a:bodyPr/>
          <a:lstStyle/>
          <a:p>
            <a:fld id="{03DB8CFC-E35B-4EC5-BD46-458DCC0B19AF}" type="datetime1">
              <a:rPr lang="en-US" smtClean="0"/>
              <a:t>9/16/2021</a:t>
            </a:fld>
            <a:endParaRPr lang="en-US" dirty="0"/>
          </a:p>
        </p:txBody>
      </p:sp>
      <p:sp>
        <p:nvSpPr>
          <p:cNvPr id="8" name="Footer Placeholder 7">
            <a:extLst>
              <a:ext uri="{FF2B5EF4-FFF2-40B4-BE49-F238E27FC236}">
                <a16:creationId xmlns:a16="http://schemas.microsoft.com/office/drawing/2014/main" id="{83EF8B15-FBA1-43F7-A7EC-2968282B4E5F}"/>
              </a:ext>
            </a:extLst>
          </p:cNvPr>
          <p:cNvSpPr>
            <a:spLocks noGrp="1"/>
          </p:cNvSpPr>
          <p:nvPr>
            <p:ph type="ftr" sz="quarter" idx="11"/>
          </p:nvPr>
        </p:nvSpPr>
        <p:spPr/>
        <p:txBody>
          <a:bodyPr/>
          <a:lstStyle/>
          <a:p>
            <a:r>
              <a:rPr lang="en-US" dirty="0"/>
              <a:t>Ppe part 2 – Gloves &amp; Gowns</a:t>
            </a:r>
          </a:p>
        </p:txBody>
      </p:sp>
      <p:sp>
        <p:nvSpPr>
          <p:cNvPr id="9" name="Slide Number Placeholder 8">
            <a:extLst>
              <a:ext uri="{FF2B5EF4-FFF2-40B4-BE49-F238E27FC236}">
                <a16:creationId xmlns:a16="http://schemas.microsoft.com/office/drawing/2014/main" id="{D40DC643-B194-448D-9CBA-7A1E4B0B6A7E}"/>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77810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63951D-AE00-4FC1-A23A-DEC51C3E9DB6}"/>
              </a:ext>
            </a:extLst>
          </p:cNvPr>
          <p:cNvSpPr>
            <a:spLocks noGrp="1"/>
          </p:cNvSpPr>
          <p:nvPr>
            <p:ph type="dt" sz="half" idx="10"/>
          </p:nvPr>
        </p:nvSpPr>
        <p:spPr/>
        <p:txBody>
          <a:bodyPr/>
          <a:lstStyle/>
          <a:p>
            <a:fld id="{4E0F66F8-88D5-462C-B01C-599EB8491CB0}" type="datetime1">
              <a:rPr lang="en-US" smtClean="0"/>
              <a:t>9/16/2021</a:t>
            </a:fld>
            <a:endParaRPr lang="en-US" dirty="0"/>
          </a:p>
        </p:txBody>
      </p:sp>
      <p:sp>
        <p:nvSpPr>
          <p:cNvPr id="3" name="Footer Placeholder 2">
            <a:extLst>
              <a:ext uri="{FF2B5EF4-FFF2-40B4-BE49-F238E27FC236}">
                <a16:creationId xmlns:a16="http://schemas.microsoft.com/office/drawing/2014/main" id="{889C634D-5FFC-459E-9031-9EE884BE87C0}"/>
              </a:ext>
            </a:extLst>
          </p:cNvPr>
          <p:cNvSpPr>
            <a:spLocks noGrp="1"/>
          </p:cNvSpPr>
          <p:nvPr>
            <p:ph type="ftr" sz="quarter" idx="11"/>
          </p:nvPr>
        </p:nvSpPr>
        <p:spPr/>
        <p:txBody>
          <a:bodyPr/>
          <a:lstStyle/>
          <a:p>
            <a:r>
              <a:rPr lang="en-US" dirty="0"/>
              <a:t>Ppe part 2 – Gloves &amp; Gowns</a:t>
            </a:r>
          </a:p>
        </p:txBody>
      </p:sp>
      <p:sp>
        <p:nvSpPr>
          <p:cNvPr id="4" name="Slide Number Placeholder 3">
            <a:extLst>
              <a:ext uri="{FF2B5EF4-FFF2-40B4-BE49-F238E27FC236}">
                <a16:creationId xmlns:a16="http://schemas.microsoft.com/office/drawing/2014/main" id="{E8EE1D95-AB3A-4DD2-9E4F-1AB2394ED401}"/>
              </a:ext>
            </a:extLst>
          </p:cNvPr>
          <p:cNvSpPr>
            <a:spLocks noGrp="1"/>
          </p:cNvSpPr>
          <p:nvPr>
            <p:ph type="sldNum" sz="quarter" idx="12"/>
          </p:nvPr>
        </p:nvSpPr>
        <p:spPr/>
        <p:txBody>
          <a:bodyPr/>
          <a:lstStyle/>
          <a:p>
            <a:fld id="{0921C750-0A2B-4FC2-9266-872E12118BE5}" type="slidenum">
              <a:rPr lang="en-US" smtClean="0"/>
              <a:pPr/>
              <a:t>‹#›</a:t>
            </a:fld>
            <a:endParaRPr lang="en-US" dirty="0"/>
          </a:p>
        </p:txBody>
      </p:sp>
      <p:grpSp>
        <p:nvGrpSpPr>
          <p:cNvPr id="5" name="Group 4">
            <a:extLst>
              <a:ext uri="{FF2B5EF4-FFF2-40B4-BE49-F238E27FC236}">
                <a16:creationId xmlns:a16="http://schemas.microsoft.com/office/drawing/2014/main" id="{A0E4A418-0379-469B-A5FA-497074BCAFB1}"/>
              </a:ext>
            </a:extLst>
          </p:cNvPr>
          <p:cNvGrpSpPr/>
          <p:nvPr/>
        </p:nvGrpSpPr>
        <p:grpSpPr>
          <a:xfrm>
            <a:off x="0" y="544094"/>
            <a:ext cx="12198096" cy="75418"/>
            <a:chOff x="0" y="508050"/>
            <a:chExt cx="12083145" cy="71839"/>
          </a:xfrm>
        </p:grpSpPr>
        <p:sp>
          <p:nvSpPr>
            <p:cNvPr id="6" name="Rectangle 5">
              <a:extLst>
                <a:ext uri="{FF2B5EF4-FFF2-40B4-BE49-F238E27FC236}">
                  <a16:creationId xmlns:a16="http://schemas.microsoft.com/office/drawing/2014/main" id="{5FF6C4F7-6CA0-4C44-8CFA-036EA47BF716}"/>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89B15269-74BB-40CA-83DF-0BA91FDD934D}"/>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0C183DD-2AB7-419D-AC1F-48F96B8C737B}"/>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A90A87FA-C8F6-4F4A-9EDE-1FBB75FBC7FF}"/>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08AE5FDE-2586-4742-A683-929855676D58}"/>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2" name="Picture 11" descr="Text&#10;&#10;Description automatically generated">
            <a:extLst>
              <a:ext uri="{FF2B5EF4-FFF2-40B4-BE49-F238E27FC236}">
                <a16:creationId xmlns:a16="http://schemas.microsoft.com/office/drawing/2014/main" id="{785764E6-D129-48F9-9778-2C991567CC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Tree>
    <p:extLst>
      <p:ext uri="{BB962C8B-B14F-4D97-AF65-F5344CB8AC3E}">
        <p14:creationId xmlns:p14="http://schemas.microsoft.com/office/powerpoint/2010/main" val="41845532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0A4E-106C-469A-B8D7-8009DECC39D4}"/>
              </a:ext>
            </a:extLst>
          </p:cNvPr>
          <p:cNvSpPr>
            <a:spLocks noGrp="1"/>
          </p:cNvSpPr>
          <p:nvPr>
            <p:ph type="title"/>
          </p:nvPr>
        </p:nvSpPr>
        <p:spPr/>
        <p:txBody>
          <a:bodyPr>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2F45C55-417D-4089-9C53-EE5F8AF8B496}"/>
              </a:ext>
            </a:extLst>
          </p:cNvPr>
          <p:cNvSpPr>
            <a:spLocks noGrp="1"/>
          </p:cNvSpPr>
          <p:nvPr>
            <p:ph sz="half" idx="1"/>
          </p:nvPr>
        </p:nvSpPr>
        <p:spPr>
          <a:xfrm>
            <a:off x="838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8A681E0-3CBD-440E-9068-62212A4CF2C3}"/>
              </a:ext>
            </a:extLst>
          </p:cNvPr>
          <p:cNvSpPr>
            <a:spLocks noGrp="1"/>
          </p:cNvSpPr>
          <p:nvPr>
            <p:ph sz="half" idx="2"/>
          </p:nvPr>
        </p:nvSpPr>
        <p:spPr>
          <a:xfrm>
            <a:off x="6172200" y="1587501"/>
            <a:ext cx="5181600" cy="4279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C2733B-AC8F-4260-A358-42B3313BEC7B}"/>
              </a:ext>
            </a:extLst>
          </p:cNvPr>
          <p:cNvSpPr>
            <a:spLocks noGrp="1"/>
          </p:cNvSpPr>
          <p:nvPr>
            <p:ph type="dt" sz="half" idx="10"/>
          </p:nvPr>
        </p:nvSpPr>
        <p:spPr/>
        <p:txBody>
          <a:bodyPr/>
          <a:lstStyle/>
          <a:p>
            <a:fld id="{F745B841-6ACF-4464-A079-9E73D28828B3}" type="datetime1">
              <a:rPr lang="en-US" smtClean="0"/>
              <a:t>9/16/2021</a:t>
            </a:fld>
            <a:endParaRPr lang="en-US" dirty="0"/>
          </a:p>
        </p:txBody>
      </p:sp>
      <p:sp>
        <p:nvSpPr>
          <p:cNvPr id="6" name="Footer Placeholder 5">
            <a:extLst>
              <a:ext uri="{FF2B5EF4-FFF2-40B4-BE49-F238E27FC236}">
                <a16:creationId xmlns:a16="http://schemas.microsoft.com/office/drawing/2014/main" id="{349002C6-7870-4649-A303-8828C82468A5}"/>
              </a:ext>
            </a:extLst>
          </p:cNvPr>
          <p:cNvSpPr>
            <a:spLocks noGrp="1"/>
          </p:cNvSpPr>
          <p:nvPr>
            <p:ph type="ftr" sz="quarter" idx="11"/>
          </p:nvPr>
        </p:nvSpPr>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C60B6C24-1505-4AA7-B679-DE79EA4867BA}"/>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643282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538292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28265384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2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19863627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3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1D0DE17-88B6-4C60-A9C4-270508656F4C}"/>
              </a:ext>
            </a:extLst>
          </p:cNvPr>
          <p:cNvSpPr/>
          <p:nvPr/>
        </p:nvSpPr>
        <p:spPr>
          <a:xfrm>
            <a:off x="0" y="0"/>
            <a:ext cx="5866296"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entury Gothic" panose="020B0502020202020204" pitchFamily="34" charset="0"/>
            </a:endParaRPr>
          </a:p>
        </p:txBody>
      </p:sp>
      <p:sp>
        <p:nvSpPr>
          <p:cNvPr id="2" name="Title 1">
            <a:extLst>
              <a:ext uri="{FF2B5EF4-FFF2-40B4-BE49-F238E27FC236}">
                <a16:creationId xmlns:a16="http://schemas.microsoft.com/office/drawing/2014/main" id="{BFD84ACF-9614-4C66-8DC5-A16F5FCAA049}"/>
              </a:ext>
            </a:extLst>
          </p:cNvPr>
          <p:cNvSpPr>
            <a:spLocks noGrp="1"/>
          </p:cNvSpPr>
          <p:nvPr>
            <p:ph type="title" hasCustomPrompt="1"/>
          </p:nvPr>
        </p:nvSpPr>
        <p:spPr>
          <a:xfrm>
            <a:off x="839788" y="457200"/>
            <a:ext cx="3932237" cy="1600200"/>
          </a:xfrm>
        </p:spPr>
        <p:txBody>
          <a:bodyPr anchor="b">
            <a:noAutofit/>
          </a:bodyPr>
          <a:lstStyle>
            <a:lvl1pPr>
              <a:defRPr sz="3200" b="1" cap="none"/>
            </a:lvl1pPr>
          </a:lstStyle>
          <a:p>
            <a:r>
              <a:rPr lang="en-US" dirty="0"/>
              <a:t>Click to edit master title style</a:t>
            </a:r>
          </a:p>
        </p:txBody>
      </p:sp>
      <p:sp>
        <p:nvSpPr>
          <p:cNvPr id="4" name="Text Placeholder 3">
            <a:extLst>
              <a:ext uri="{FF2B5EF4-FFF2-40B4-BE49-F238E27FC236}">
                <a16:creationId xmlns:a16="http://schemas.microsoft.com/office/drawing/2014/main" id="{5C716899-0D52-41E6-8655-B0B281D3FF96}"/>
              </a:ext>
            </a:extLst>
          </p:cNvPr>
          <p:cNvSpPr>
            <a:spLocks noGrp="1"/>
          </p:cNvSpPr>
          <p:nvPr>
            <p:ph type="body" sz="half" idx="2"/>
          </p:nvPr>
        </p:nvSpPr>
        <p:spPr>
          <a:xfrm>
            <a:off x="839788" y="2323578"/>
            <a:ext cx="3932237" cy="3545410"/>
          </a:xfrm>
        </p:spPr>
        <p:txBody>
          <a:bodyPr>
            <a:no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2ADBB687-CD0B-41D3-931D-0FF2E7861D34}"/>
              </a:ext>
            </a:extLst>
          </p:cNvPr>
          <p:cNvSpPr>
            <a:spLocks noGrp="1"/>
          </p:cNvSpPr>
          <p:nvPr>
            <p:ph type="sldNum" sz="quarter" idx="12"/>
          </p:nvPr>
        </p:nvSpPr>
        <p:spPr/>
        <p:txBody>
          <a:bodyPr/>
          <a:lstStyle>
            <a:lvl1pPr>
              <a:defRPr>
                <a:solidFill>
                  <a:schemeClr val="accent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12132941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5_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F578-ECBE-4488-B7CB-41F8F33517ED}"/>
              </a:ext>
            </a:extLst>
          </p:cNvPr>
          <p:cNvSpPr>
            <a:spLocks noGrp="1"/>
          </p:cNvSpPr>
          <p:nvPr>
            <p:ph type="title"/>
          </p:nvPr>
        </p:nvSpPr>
        <p:spPr>
          <a:xfrm>
            <a:off x="831850" y="1709738"/>
            <a:ext cx="10515600" cy="2852737"/>
          </a:xfrm>
        </p:spPr>
        <p:txBody>
          <a:bodyPr anchor="b">
            <a:normAutofit/>
          </a:bodyPr>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CBCE1BF-138A-4724-8A67-70D24E72F093}"/>
              </a:ext>
            </a:extLst>
          </p:cNvPr>
          <p:cNvSpPr>
            <a:spLocks noGrp="1"/>
          </p:cNvSpPr>
          <p:nvPr>
            <p:ph type="body" idx="1"/>
          </p:nvPr>
        </p:nvSpPr>
        <p:spPr>
          <a:xfrm>
            <a:off x="831850" y="4699000"/>
            <a:ext cx="10515600" cy="1390650"/>
          </a:xfrm>
        </p:spPr>
        <p:txBody>
          <a:bodyPr/>
          <a:lstStyle>
            <a:lvl1pPr marL="0" indent="0">
              <a:buNone/>
              <a:defRPr sz="2400" b="1">
                <a:solidFill>
                  <a:schemeClr val="bg1"/>
                </a:solidFill>
                <a:latin typeface="Century Gothic" panose="020B05020202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EC3234-2342-4C9C-91CB-DE1B0E6AEF57}"/>
              </a:ext>
            </a:extLst>
          </p:cNvPr>
          <p:cNvSpPr>
            <a:spLocks noGrp="1"/>
          </p:cNvSpPr>
          <p:nvPr>
            <p:ph type="dt" sz="half" idx="10"/>
          </p:nvPr>
        </p:nvSpPr>
        <p:spPr/>
        <p:txBody>
          <a:bodyPr/>
          <a:lstStyle>
            <a:lvl1pPr>
              <a:defRPr>
                <a:solidFill>
                  <a:schemeClr val="bg1"/>
                </a:solidFill>
              </a:defRPr>
            </a:lvl1pPr>
          </a:lstStyle>
          <a:p>
            <a:fld id="{F46237FB-E1DA-4881-BF1E-2EEF9F5BB81A}" type="datetime1">
              <a:rPr lang="en-US" smtClean="0"/>
              <a:t>9/16/2021</a:t>
            </a:fld>
            <a:endParaRPr lang="en-US" dirty="0"/>
          </a:p>
        </p:txBody>
      </p:sp>
      <p:sp>
        <p:nvSpPr>
          <p:cNvPr id="5" name="Footer Placeholder 4">
            <a:extLst>
              <a:ext uri="{FF2B5EF4-FFF2-40B4-BE49-F238E27FC236}">
                <a16:creationId xmlns:a16="http://schemas.microsoft.com/office/drawing/2014/main" id="{18113471-7AE3-451D-8E7C-0DDAFEA2DED0}"/>
              </a:ext>
            </a:extLst>
          </p:cNvPr>
          <p:cNvSpPr>
            <a:spLocks noGrp="1"/>
          </p:cNvSpPr>
          <p:nvPr>
            <p:ph type="ftr" sz="quarter" idx="11"/>
          </p:nvPr>
        </p:nvSpPr>
        <p:spPr/>
        <p:txBody>
          <a:bodyPr/>
          <a:lstStyle>
            <a:lvl1pPr>
              <a:defRPr>
                <a:solidFill>
                  <a:schemeClr val="bg1"/>
                </a:solidFill>
              </a:defRPr>
            </a:lvl1pPr>
          </a:lstStyle>
          <a:p>
            <a:r>
              <a:rPr lang="en-US" dirty="0"/>
              <a:t>Ppe part 2 – Gloves &amp; Gowns</a:t>
            </a:r>
          </a:p>
        </p:txBody>
      </p:sp>
      <p:sp>
        <p:nvSpPr>
          <p:cNvPr id="6" name="Slide Number Placeholder 5">
            <a:extLst>
              <a:ext uri="{FF2B5EF4-FFF2-40B4-BE49-F238E27FC236}">
                <a16:creationId xmlns:a16="http://schemas.microsoft.com/office/drawing/2014/main" id="{6EE6252C-8E30-4E1D-AB7F-F29267835346}"/>
              </a:ext>
            </a:extLst>
          </p:cNvPr>
          <p:cNvSpPr>
            <a:spLocks noGrp="1"/>
          </p:cNvSpPr>
          <p:nvPr>
            <p:ph type="sldNum" sz="quarter" idx="12"/>
          </p:nvPr>
        </p:nvSpPr>
        <p:spPr/>
        <p:txBody>
          <a:bodyPr/>
          <a:lstStyle>
            <a:lvl1pPr>
              <a:defRPr>
                <a:solidFill>
                  <a:schemeClr val="bg1"/>
                </a:solidFill>
              </a:defRPr>
            </a:lvl1p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7172838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ED9FBDBD-FC61-4E9C-A9C9-FDF11A6F0C5C}"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10595298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423570F8-B7C0-4034-9919-C1795B094BC4}"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3346945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E08D3806-439F-465B-9023-BABF0F738276}"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pPr/>
              <a:t>‹#›</a:t>
            </a:fld>
            <a:endParaRPr lang="en-US" dirty="0"/>
          </a:p>
        </p:txBody>
      </p:sp>
    </p:spTree>
    <p:extLst>
      <p:ext uri="{BB962C8B-B14F-4D97-AF65-F5344CB8AC3E}">
        <p14:creationId xmlns:p14="http://schemas.microsoft.com/office/powerpoint/2010/main" val="37971099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048A-DB65-49FE-91CA-DD9B985F880B}"/>
              </a:ext>
            </a:extLst>
          </p:cNvPr>
          <p:cNvSpPr>
            <a:spLocks noGrp="1"/>
          </p:cNvSpPr>
          <p:nvPr>
            <p:ph type="title"/>
          </p:nvPr>
        </p:nvSpPr>
        <p:spPr>
          <a:xfrm>
            <a:off x="838200" y="858416"/>
            <a:ext cx="10515600" cy="503853"/>
          </a:xfrm>
        </p:spPr>
        <p:txBody>
          <a:bodyPr/>
          <a:lstStyle>
            <a:lvl1pPr>
              <a:defRPr>
                <a:solidFill>
                  <a:srgbClr val="13619C"/>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5756C3C-091C-4D4F-BE62-432AADFAF726}"/>
              </a:ext>
            </a:extLst>
          </p:cNvPr>
          <p:cNvSpPr>
            <a:spLocks noGrp="1"/>
          </p:cNvSpPr>
          <p:nvPr>
            <p:ph sz="half" idx="1"/>
          </p:nvPr>
        </p:nvSpPr>
        <p:spPr>
          <a:xfrm>
            <a:off x="838200" y="2787587"/>
            <a:ext cx="10515600" cy="3389375"/>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A9368A4-F2BC-4522-AD61-20864D909C61}"/>
              </a:ext>
            </a:extLst>
          </p:cNvPr>
          <p:cNvSpPr>
            <a:spLocks noGrp="1"/>
          </p:cNvSpPr>
          <p:nvPr>
            <p:ph type="dt" sz="half" idx="10"/>
          </p:nvPr>
        </p:nvSpPr>
        <p:spPr/>
        <p:txBody>
          <a:bodyPr/>
          <a:lstStyle/>
          <a:p>
            <a:fld id="{A206B36C-B56C-479C-A895-EE5F3299A1CB}" type="datetime1">
              <a:rPr lang="en-US" smtClean="0"/>
              <a:t>9/16/2021</a:t>
            </a:fld>
            <a:endParaRPr lang="en-US" dirty="0"/>
          </a:p>
        </p:txBody>
      </p:sp>
      <p:sp>
        <p:nvSpPr>
          <p:cNvPr id="6" name="Footer Placeholder 5">
            <a:extLst>
              <a:ext uri="{FF2B5EF4-FFF2-40B4-BE49-F238E27FC236}">
                <a16:creationId xmlns:a16="http://schemas.microsoft.com/office/drawing/2014/main" id="{0EA427B2-2F8C-4D4A-9972-AC3069219C1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42DED56E-FA96-4497-BEE3-3A39A004E3A2}"/>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10" name="Text Placeholder 9">
            <a:extLst>
              <a:ext uri="{FF2B5EF4-FFF2-40B4-BE49-F238E27FC236}">
                <a16:creationId xmlns:a16="http://schemas.microsoft.com/office/drawing/2014/main" id="{0B27E6D0-7428-4A54-B896-6F5BD6816FCC}"/>
              </a:ext>
            </a:extLst>
          </p:cNvPr>
          <p:cNvSpPr>
            <a:spLocks noGrp="1"/>
          </p:cNvSpPr>
          <p:nvPr>
            <p:ph type="body" sz="quarter" idx="13"/>
          </p:nvPr>
        </p:nvSpPr>
        <p:spPr>
          <a:xfrm>
            <a:off x="838200" y="1392366"/>
            <a:ext cx="10515600" cy="1297567"/>
          </a:xfrm>
        </p:spPr>
        <p:txBody>
          <a:bodyPr/>
          <a:lstStyle>
            <a:lvl1pPr marL="0" indent="0">
              <a:buNone/>
              <a:defRPr sz="4800">
                <a:solidFill>
                  <a:srgbClr val="13619C"/>
                </a:solidFill>
              </a:defRPr>
            </a:lvl1pPr>
          </a:lstStyle>
          <a:p>
            <a:pPr lvl="0"/>
            <a:r>
              <a:rPr lang="en-US" dirty="0"/>
              <a:t>Click to edit Master text styles</a:t>
            </a:r>
          </a:p>
        </p:txBody>
      </p:sp>
    </p:spTree>
    <p:extLst>
      <p:ext uri="{BB962C8B-B14F-4D97-AF65-F5344CB8AC3E}">
        <p14:creationId xmlns:p14="http://schemas.microsoft.com/office/powerpoint/2010/main" val="40631673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3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F95D4-0D1E-40C1-BAD1-1A4E02830469}"/>
              </a:ext>
            </a:extLst>
          </p:cNvPr>
          <p:cNvSpPr>
            <a:spLocks noGrp="1"/>
          </p:cNvSpPr>
          <p:nvPr>
            <p:ph type="title"/>
          </p:nvPr>
        </p:nvSpPr>
        <p:spPr>
          <a:xfrm>
            <a:off x="831850" y="1887159"/>
            <a:ext cx="10515600" cy="2852737"/>
          </a:xfrm>
        </p:spPr>
        <p:txBody>
          <a:bodyPr anchor="ctr">
            <a:noAutofit/>
          </a:bodyPr>
          <a:lstStyle>
            <a:lvl1pPr algn="ctr">
              <a:defRPr sz="6000" b="0" cap="none" baseline="0">
                <a:latin typeface="Calibri Light" panose="020F0302020204030204" pitchFamily="34" charset="0"/>
              </a:defRPr>
            </a:lvl1pPr>
          </a:lstStyle>
          <a:p>
            <a:r>
              <a:rPr lang="en-US" dirty="0"/>
              <a:t>Click to edit Master title style</a:t>
            </a:r>
          </a:p>
        </p:txBody>
      </p:sp>
      <p:sp>
        <p:nvSpPr>
          <p:cNvPr id="4" name="Date Placeholder 3">
            <a:extLst>
              <a:ext uri="{FF2B5EF4-FFF2-40B4-BE49-F238E27FC236}">
                <a16:creationId xmlns:a16="http://schemas.microsoft.com/office/drawing/2014/main" id="{E8DA944E-46CD-40C6-B9AA-11021501604D}"/>
              </a:ext>
            </a:extLst>
          </p:cNvPr>
          <p:cNvSpPr>
            <a:spLocks noGrp="1"/>
          </p:cNvSpPr>
          <p:nvPr>
            <p:ph type="dt" sz="half" idx="10"/>
          </p:nvPr>
        </p:nvSpPr>
        <p:spPr/>
        <p:txBody>
          <a:bodyPr/>
          <a:lstStyle/>
          <a:p>
            <a:fld id="{7EA65BBC-D62D-4E69-9AE8-366CEF832B8E}" type="datetime1">
              <a:rPr lang="en-US" smtClean="0"/>
              <a:t>9/16/2021</a:t>
            </a:fld>
            <a:endParaRPr lang="en-US" dirty="0"/>
          </a:p>
        </p:txBody>
      </p:sp>
      <p:sp>
        <p:nvSpPr>
          <p:cNvPr id="5" name="Footer Placeholder 4">
            <a:extLst>
              <a:ext uri="{FF2B5EF4-FFF2-40B4-BE49-F238E27FC236}">
                <a16:creationId xmlns:a16="http://schemas.microsoft.com/office/drawing/2014/main" id="{78EC3FD7-A47E-4E4F-8431-3287C21DFD3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6" name="Slide Number Placeholder 5">
            <a:extLst>
              <a:ext uri="{FF2B5EF4-FFF2-40B4-BE49-F238E27FC236}">
                <a16:creationId xmlns:a16="http://schemas.microsoft.com/office/drawing/2014/main" id="{952A691F-7AE6-4BD7-9DD1-7189B36C1376}"/>
              </a:ext>
            </a:extLst>
          </p:cNvPr>
          <p:cNvSpPr>
            <a:spLocks noGrp="1"/>
          </p:cNvSpPr>
          <p:nvPr>
            <p:ph type="sldNum" sz="quarter" idx="12"/>
          </p:nvPr>
        </p:nvSpPr>
        <p:spPr/>
        <p:txBody>
          <a:bodyPr/>
          <a:lstStyle/>
          <a:p>
            <a:fld id="{0921C750-0A2B-4FC2-9266-872E12118BE5}" type="slidenum">
              <a:rPr lang="en-US" smtClean="0"/>
              <a:t>‹#›</a:t>
            </a:fld>
            <a:endParaRPr lang="en-US" dirty="0"/>
          </a:p>
        </p:txBody>
      </p:sp>
    </p:spTree>
    <p:extLst>
      <p:ext uri="{BB962C8B-B14F-4D97-AF65-F5344CB8AC3E}">
        <p14:creationId xmlns:p14="http://schemas.microsoft.com/office/powerpoint/2010/main" val="22732976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E048A-DB65-49FE-91CA-DD9B985F880B}"/>
              </a:ext>
            </a:extLst>
          </p:cNvPr>
          <p:cNvSpPr>
            <a:spLocks noGrp="1"/>
          </p:cNvSpPr>
          <p:nvPr>
            <p:ph type="title"/>
          </p:nvPr>
        </p:nvSpPr>
        <p:spPr>
          <a:xfrm>
            <a:off x="838200" y="858416"/>
            <a:ext cx="10515600" cy="503853"/>
          </a:xfrm>
        </p:spPr>
        <p:txBody>
          <a:bodyPr/>
          <a:lstStyle>
            <a:lvl1pPr>
              <a:defRPr>
                <a:solidFill>
                  <a:srgbClr val="13619C"/>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55756C3C-091C-4D4F-BE62-432AADFAF726}"/>
              </a:ext>
            </a:extLst>
          </p:cNvPr>
          <p:cNvSpPr>
            <a:spLocks noGrp="1"/>
          </p:cNvSpPr>
          <p:nvPr>
            <p:ph sz="half" idx="1"/>
          </p:nvPr>
        </p:nvSpPr>
        <p:spPr>
          <a:xfrm>
            <a:off x="838200" y="2288365"/>
            <a:ext cx="5181600" cy="3888597"/>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CADE000-3FFE-42E1-B151-8324532E5F63}"/>
              </a:ext>
            </a:extLst>
          </p:cNvPr>
          <p:cNvSpPr>
            <a:spLocks noGrp="1"/>
          </p:cNvSpPr>
          <p:nvPr>
            <p:ph sz="half" idx="2"/>
          </p:nvPr>
        </p:nvSpPr>
        <p:spPr>
          <a:xfrm>
            <a:off x="6172200" y="2288365"/>
            <a:ext cx="5181600" cy="3888597"/>
          </a:xfrm>
        </p:spPr>
        <p:txBody>
          <a:bodyPr>
            <a:noAutofit/>
          </a:bodyPr>
          <a:lstStyle>
            <a:lvl1pPr>
              <a:lnSpc>
                <a:spcPct val="100000"/>
              </a:lnSpc>
              <a:spcBef>
                <a:spcPts val="600"/>
              </a:spcBef>
              <a:defRPr/>
            </a:lvl1pPr>
            <a:lvl2pPr>
              <a:lnSpc>
                <a:spcPct val="100000"/>
              </a:lnSpc>
              <a:spcBef>
                <a:spcPts val="600"/>
              </a:spcBef>
              <a:defRPr/>
            </a:lvl2pPr>
            <a:lvl3pPr>
              <a:lnSpc>
                <a:spcPct val="100000"/>
              </a:lnSpc>
              <a:spcBef>
                <a:spcPts val="600"/>
              </a:spcBef>
              <a:defRPr/>
            </a:lvl3pPr>
            <a:lvl4pPr>
              <a:lnSpc>
                <a:spcPct val="100000"/>
              </a:lnSpc>
              <a:spcBef>
                <a:spcPts val="600"/>
              </a:spcBef>
              <a:defRPr/>
            </a:lvl4pPr>
            <a:lvl5pPr>
              <a:lnSpc>
                <a:spcPct val="100000"/>
              </a:lnSpc>
              <a:spcBef>
                <a:spcPts val="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FA9368A4-F2BC-4522-AD61-20864D909C61}"/>
              </a:ext>
            </a:extLst>
          </p:cNvPr>
          <p:cNvSpPr>
            <a:spLocks noGrp="1"/>
          </p:cNvSpPr>
          <p:nvPr>
            <p:ph type="dt" sz="half" idx="10"/>
          </p:nvPr>
        </p:nvSpPr>
        <p:spPr/>
        <p:txBody>
          <a:bodyPr/>
          <a:lstStyle/>
          <a:p>
            <a:fld id="{14DC114D-C462-494E-B952-57EFDD70F676}" type="datetime1">
              <a:rPr lang="en-US" smtClean="0"/>
              <a:t>9/16/2021</a:t>
            </a:fld>
            <a:endParaRPr lang="en-US" dirty="0"/>
          </a:p>
        </p:txBody>
      </p:sp>
      <p:sp>
        <p:nvSpPr>
          <p:cNvPr id="6" name="Footer Placeholder 5">
            <a:extLst>
              <a:ext uri="{FF2B5EF4-FFF2-40B4-BE49-F238E27FC236}">
                <a16:creationId xmlns:a16="http://schemas.microsoft.com/office/drawing/2014/main" id="{0EA427B2-2F8C-4D4A-9972-AC3069219C1C}"/>
              </a:ext>
            </a:extLst>
          </p:cNvPr>
          <p:cNvSpPr>
            <a:spLocks noGrp="1"/>
          </p:cNvSpPr>
          <p:nvPr>
            <p:ph type="ftr" sz="quarter" idx="11"/>
          </p:nvPr>
        </p:nvSpPr>
        <p:spPr>
          <a:xfrm>
            <a:off x="4038600" y="6356350"/>
            <a:ext cx="4114800" cy="365125"/>
          </a:xfrm>
          <a:prstGeom prst="rect">
            <a:avLst/>
          </a:prstGeom>
        </p:spPr>
        <p:txBody>
          <a:bodyPr/>
          <a:lstStyle/>
          <a:p>
            <a:r>
              <a:rPr lang="en-US" dirty="0"/>
              <a:t>Ppe part 2 – Gloves &amp; Gowns</a:t>
            </a:r>
          </a:p>
        </p:txBody>
      </p:sp>
      <p:sp>
        <p:nvSpPr>
          <p:cNvPr id="7" name="Slide Number Placeholder 6">
            <a:extLst>
              <a:ext uri="{FF2B5EF4-FFF2-40B4-BE49-F238E27FC236}">
                <a16:creationId xmlns:a16="http://schemas.microsoft.com/office/drawing/2014/main" id="{42DED56E-FA96-4497-BEE3-3A39A004E3A2}"/>
              </a:ext>
            </a:extLst>
          </p:cNvPr>
          <p:cNvSpPr>
            <a:spLocks noGrp="1"/>
          </p:cNvSpPr>
          <p:nvPr>
            <p:ph type="sldNum" sz="quarter" idx="12"/>
          </p:nvPr>
        </p:nvSpPr>
        <p:spPr/>
        <p:txBody>
          <a:bodyPr/>
          <a:lstStyle/>
          <a:p>
            <a:fld id="{0921C750-0A2B-4FC2-9266-872E12118BE5}" type="slidenum">
              <a:rPr lang="en-US" smtClean="0"/>
              <a:t>‹#›</a:t>
            </a:fld>
            <a:endParaRPr lang="en-US" dirty="0"/>
          </a:p>
        </p:txBody>
      </p:sp>
      <p:sp>
        <p:nvSpPr>
          <p:cNvPr id="10" name="Text Placeholder 9">
            <a:extLst>
              <a:ext uri="{FF2B5EF4-FFF2-40B4-BE49-F238E27FC236}">
                <a16:creationId xmlns:a16="http://schemas.microsoft.com/office/drawing/2014/main" id="{0B27E6D0-7428-4A54-B896-6F5BD6816FCC}"/>
              </a:ext>
            </a:extLst>
          </p:cNvPr>
          <p:cNvSpPr>
            <a:spLocks noGrp="1"/>
          </p:cNvSpPr>
          <p:nvPr>
            <p:ph type="body" sz="quarter" idx="13"/>
          </p:nvPr>
        </p:nvSpPr>
        <p:spPr>
          <a:xfrm>
            <a:off x="838200" y="1392367"/>
            <a:ext cx="10515600" cy="716610"/>
          </a:xfrm>
        </p:spPr>
        <p:txBody>
          <a:bodyPr/>
          <a:lstStyle>
            <a:lvl1pPr marL="0" indent="0">
              <a:buNone/>
              <a:defRPr sz="4800">
                <a:solidFill>
                  <a:srgbClr val="13619C"/>
                </a:solidFill>
              </a:defRPr>
            </a:lvl1pPr>
          </a:lstStyle>
          <a:p>
            <a:pPr lvl="0"/>
            <a:r>
              <a:rPr lang="en-US" dirty="0"/>
              <a:t>Click to edit Master text styles</a:t>
            </a:r>
          </a:p>
        </p:txBody>
      </p:sp>
    </p:spTree>
    <p:extLst>
      <p:ext uri="{BB962C8B-B14F-4D97-AF65-F5344CB8AC3E}">
        <p14:creationId xmlns:p14="http://schemas.microsoft.com/office/powerpoint/2010/main" val="41560758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1F923CF-412C-49F5-8BA7-99868F594A8E}"/>
              </a:ext>
            </a:extLst>
          </p:cNvPr>
          <p:cNvSpPr/>
          <p:nvPr/>
        </p:nvSpPr>
        <p:spPr>
          <a:xfrm>
            <a:off x="0" y="0"/>
            <a:ext cx="12192000" cy="1143000"/>
          </a:xfrm>
          <a:prstGeom prst="rect">
            <a:avLst/>
          </a:prstGeom>
          <a:solidFill>
            <a:srgbClr val="1361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C66BA271-D5F8-4CC2-A01B-97CF4229F48F}"/>
              </a:ext>
            </a:extLst>
          </p:cNvPr>
          <p:cNvGrpSpPr/>
          <p:nvPr/>
        </p:nvGrpSpPr>
        <p:grpSpPr>
          <a:xfrm>
            <a:off x="0" y="1096544"/>
            <a:ext cx="12198096" cy="75418"/>
            <a:chOff x="0" y="508050"/>
            <a:chExt cx="12083145" cy="71839"/>
          </a:xfrm>
        </p:grpSpPr>
        <p:sp>
          <p:nvSpPr>
            <p:cNvPr id="10" name="Rectangle 9">
              <a:extLst>
                <a:ext uri="{FF2B5EF4-FFF2-40B4-BE49-F238E27FC236}">
                  <a16:creationId xmlns:a16="http://schemas.microsoft.com/office/drawing/2014/main" id="{C40C610A-79DF-44F3-AE20-BB3B587E0D5B}"/>
                </a:ext>
              </a:extLst>
            </p:cNvPr>
            <p:cNvSpPr/>
            <p:nvPr userDrawn="1"/>
          </p:nvSpPr>
          <p:spPr>
            <a:xfrm>
              <a:off x="0" y="508050"/>
              <a:ext cx="2416629" cy="718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1" name="Rectangle 10">
              <a:extLst>
                <a:ext uri="{FF2B5EF4-FFF2-40B4-BE49-F238E27FC236}">
                  <a16:creationId xmlns:a16="http://schemas.microsoft.com/office/drawing/2014/main" id="{A68D1D5A-87CB-4111-9332-4D55C89642E0}"/>
                </a:ext>
              </a:extLst>
            </p:cNvPr>
            <p:cNvSpPr/>
            <p:nvPr userDrawn="1"/>
          </p:nvSpPr>
          <p:spPr>
            <a:xfrm>
              <a:off x="2416629" y="508050"/>
              <a:ext cx="2416629" cy="7183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2" name="Rectangle 11">
              <a:extLst>
                <a:ext uri="{FF2B5EF4-FFF2-40B4-BE49-F238E27FC236}">
                  <a16:creationId xmlns:a16="http://schemas.microsoft.com/office/drawing/2014/main" id="{24B97401-B00B-4EE7-B040-B2162037D4FE}"/>
                </a:ext>
              </a:extLst>
            </p:cNvPr>
            <p:cNvSpPr/>
            <p:nvPr userDrawn="1"/>
          </p:nvSpPr>
          <p:spPr>
            <a:xfrm>
              <a:off x="4833258" y="508050"/>
              <a:ext cx="2416629" cy="718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4" name="Rectangle 13">
              <a:extLst>
                <a:ext uri="{FF2B5EF4-FFF2-40B4-BE49-F238E27FC236}">
                  <a16:creationId xmlns:a16="http://schemas.microsoft.com/office/drawing/2014/main" id="{FF11E7FD-A552-4CC7-B99A-DA54D7633AD5}"/>
                </a:ext>
              </a:extLst>
            </p:cNvPr>
            <p:cNvSpPr/>
            <p:nvPr userDrawn="1"/>
          </p:nvSpPr>
          <p:spPr>
            <a:xfrm>
              <a:off x="7249887" y="508050"/>
              <a:ext cx="2416629" cy="7183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sp>
          <p:nvSpPr>
            <p:cNvPr id="15" name="Rectangle 14">
              <a:extLst>
                <a:ext uri="{FF2B5EF4-FFF2-40B4-BE49-F238E27FC236}">
                  <a16:creationId xmlns:a16="http://schemas.microsoft.com/office/drawing/2014/main" id="{2A3D0825-1551-4DE5-BD0E-4C0D41D1E984}"/>
                </a:ext>
              </a:extLst>
            </p:cNvPr>
            <p:cNvSpPr/>
            <p:nvPr userDrawn="1"/>
          </p:nvSpPr>
          <p:spPr>
            <a:xfrm>
              <a:off x="9666516" y="508050"/>
              <a:ext cx="2416629" cy="71839"/>
            </a:xfrm>
            <a:prstGeom prst="rect">
              <a:avLst/>
            </a:prstGeom>
            <a:solidFill>
              <a:srgbClr val="AEDD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entury Gothic" panose="020B0502020202020204" pitchFamily="34" charset="0"/>
              </a:endParaRPr>
            </a:p>
          </p:txBody>
        </p:sp>
      </p:grpSp>
      <p:pic>
        <p:nvPicPr>
          <p:cNvPr id="13" name="Picture 12" descr="Text&#10;&#10;Description automatically generated">
            <a:extLst>
              <a:ext uri="{FF2B5EF4-FFF2-40B4-BE49-F238E27FC236}">
                <a16:creationId xmlns:a16="http://schemas.microsoft.com/office/drawing/2014/main" id="{7B50931E-2EBE-4B9A-87D2-81207D1EFE30}"/>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140533" y="5918199"/>
            <a:ext cx="2139100" cy="803275"/>
          </a:xfrm>
          <a:prstGeom prst="rect">
            <a:avLst/>
          </a:prstGeom>
        </p:spPr>
      </p:pic>
      <p:sp>
        <p:nvSpPr>
          <p:cNvPr id="2" name="Title Placeholder 1">
            <a:extLst>
              <a:ext uri="{FF2B5EF4-FFF2-40B4-BE49-F238E27FC236}">
                <a16:creationId xmlns:a16="http://schemas.microsoft.com/office/drawing/2014/main" id="{991C2E39-81A1-4664-BB51-1CA2B869B103}"/>
              </a:ext>
            </a:extLst>
          </p:cNvPr>
          <p:cNvSpPr>
            <a:spLocks noGrp="1"/>
          </p:cNvSpPr>
          <p:nvPr>
            <p:ph type="title"/>
          </p:nvPr>
        </p:nvSpPr>
        <p:spPr>
          <a:xfrm>
            <a:off x="838200" y="238125"/>
            <a:ext cx="10515600" cy="70245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C1C455-AA5E-419F-B62C-4ED87EAE3D69}"/>
              </a:ext>
            </a:extLst>
          </p:cNvPr>
          <p:cNvSpPr>
            <a:spLocks noGrp="1"/>
          </p:cNvSpPr>
          <p:nvPr>
            <p:ph type="body" idx="1"/>
          </p:nvPr>
        </p:nvSpPr>
        <p:spPr>
          <a:xfrm>
            <a:off x="838200" y="1600200"/>
            <a:ext cx="10515600" cy="4317999"/>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8D3C611C-30A4-4F04-8ED3-9DAD22433B84}"/>
              </a:ext>
            </a:extLst>
          </p:cNvPr>
          <p:cNvSpPr>
            <a:spLocks noGrp="1"/>
          </p:cNvSpPr>
          <p:nvPr>
            <p:ph type="ftr" sz="quarter" idx="3"/>
          </p:nvPr>
        </p:nvSpPr>
        <p:spPr>
          <a:xfrm>
            <a:off x="4680857" y="6410780"/>
            <a:ext cx="6395357"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r>
              <a:rPr lang="en-US" dirty="0"/>
              <a:t>Ppe part 2 – Gloves &amp; Gowns</a:t>
            </a:r>
          </a:p>
        </p:txBody>
      </p:sp>
      <p:sp>
        <p:nvSpPr>
          <p:cNvPr id="6" name="Slide Number Placeholder 5">
            <a:extLst>
              <a:ext uri="{FF2B5EF4-FFF2-40B4-BE49-F238E27FC236}">
                <a16:creationId xmlns:a16="http://schemas.microsoft.com/office/drawing/2014/main" id="{79B5286E-42F1-4E16-BED0-F8917B0AF489}"/>
              </a:ext>
            </a:extLst>
          </p:cNvPr>
          <p:cNvSpPr>
            <a:spLocks noGrp="1"/>
          </p:cNvSpPr>
          <p:nvPr>
            <p:ph type="sldNum" sz="quarter" idx="4"/>
          </p:nvPr>
        </p:nvSpPr>
        <p:spPr>
          <a:xfrm>
            <a:off x="11353800" y="6410780"/>
            <a:ext cx="620486"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0921C750-0A2B-4FC2-9266-872E12118BE5}" type="slidenum">
              <a:rPr lang="en-US" smtClean="0"/>
              <a:pPr/>
              <a:t>‹#›</a:t>
            </a:fld>
            <a:endParaRPr lang="en-US" dirty="0"/>
          </a:p>
        </p:txBody>
      </p:sp>
      <p:sp>
        <p:nvSpPr>
          <p:cNvPr id="4" name="Date Placeholder 3">
            <a:extLst>
              <a:ext uri="{FF2B5EF4-FFF2-40B4-BE49-F238E27FC236}">
                <a16:creationId xmlns:a16="http://schemas.microsoft.com/office/drawing/2014/main" id="{8742E50E-A16E-4403-B0B9-284DF3835470}"/>
              </a:ext>
            </a:extLst>
          </p:cNvPr>
          <p:cNvSpPr>
            <a:spLocks noGrp="1"/>
          </p:cNvSpPr>
          <p:nvPr>
            <p:ph type="dt" sz="half" idx="2"/>
          </p:nvPr>
        </p:nvSpPr>
        <p:spPr>
          <a:xfrm>
            <a:off x="2615778" y="6410779"/>
            <a:ext cx="1787494" cy="365125"/>
          </a:xfrm>
          <a:prstGeom prst="rect">
            <a:avLst/>
          </a:prstGeom>
        </p:spPr>
        <p:txBody>
          <a:bodyPr vert="horz" lIns="91440" tIns="45720" rIns="91440" bIns="45720" rtlCol="0" anchor="ctr"/>
          <a:lstStyle>
            <a:lvl1pPr algn="r">
              <a:defRPr sz="1200">
                <a:solidFill>
                  <a:schemeClr val="accent1"/>
                </a:solidFill>
                <a:latin typeface="Century Gothic" panose="020B0502020202020204" pitchFamily="34" charset="0"/>
              </a:defRPr>
            </a:lvl1pPr>
          </a:lstStyle>
          <a:p>
            <a:fld id="{5ED7752E-7133-482D-800C-6311BD69796A}" type="datetime1">
              <a:rPr lang="en-US" smtClean="0"/>
              <a:t>9/16/2021</a:t>
            </a:fld>
            <a:endParaRPr lang="en-US" dirty="0"/>
          </a:p>
        </p:txBody>
      </p:sp>
    </p:spTree>
    <p:extLst>
      <p:ext uri="{BB962C8B-B14F-4D97-AF65-F5344CB8AC3E}">
        <p14:creationId xmlns:p14="http://schemas.microsoft.com/office/powerpoint/2010/main" val="159425176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3" r:id="rId9"/>
    <p:sldLayoutId id="2147483674" r:id="rId10"/>
    <p:sldLayoutId id="2147483675" r:id="rId11"/>
    <p:sldLayoutId id="2147483672" r:id="rId12"/>
    <p:sldLayoutId id="2147483676" r:id="rId13"/>
    <p:sldLayoutId id="2147483677" r:id="rId14"/>
    <p:sldLayoutId id="2147483678" r:id="rId15"/>
    <p:sldLayoutId id="2147483679" r:id="rId16"/>
    <p:sldLayoutId id="2147483680" r:id="rId17"/>
    <p:sldLayoutId id="2147483681" r:id="rId18"/>
    <p:sldLayoutId id="2147483682" r:id="rId19"/>
    <p:sldLayoutId id="2147483683" r:id="rId20"/>
    <p:sldLayoutId id="2147483684" r:id="rId21"/>
    <p:sldLayoutId id="2147483651" r:id="rId22"/>
    <p:sldLayoutId id="2147483661" r:id="rId23"/>
  </p:sldLayoutIdLst>
  <p:hf hdr="0" dt="0"/>
  <p:txStyles>
    <p:titleStyle>
      <a:lvl1pPr algn="l" defTabSz="914400" rtl="0" eaLnBrk="1" latinLnBrk="0" hangingPunct="1">
        <a:lnSpc>
          <a:spcPct val="90000"/>
        </a:lnSpc>
        <a:spcBef>
          <a:spcPct val="0"/>
        </a:spcBef>
        <a:buNone/>
        <a:defRPr sz="3000" b="1" kern="1200" cap="all" baseline="0">
          <a:solidFill>
            <a:schemeClr val="bg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5000"/>
        </a:lnSpc>
        <a:spcBef>
          <a:spcPts val="12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5000"/>
        </a:lnSpc>
        <a:spcBef>
          <a:spcPts val="500"/>
        </a:spcBef>
        <a:buClrTx/>
        <a:buSzPct val="90000"/>
        <a:buFont typeface="Wingdings" panose="05000000000000000000" pitchFamily="2" charset="2"/>
        <a:buChar char="§"/>
        <a:defRPr sz="20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5000"/>
        </a:lnSpc>
        <a:spcBef>
          <a:spcPts val="500"/>
        </a:spcBef>
        <a:buFont typeface="Courier New" panose="02070309020205020404" pitchFamily="49" charset="0"/>
        <a:buChar char="o"/>
        <a:defRPr sz="18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5000"/>
        </a:lnSpc>
        <a:spcBef>
          <a:spcPts val="500"/>
        </a:spcBef>
        <a:buFont typeface="Century Gothic" panose="020B0502020202020204" pitchFamily="34" charset="0"/>
        <a:buChar char="–"/>
        <a:defRPr sz="16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5000"/>
        </a:lnSpc>
        <a:spcBef>
          <a:spcPts val="500"/>
        </a:spcBef>
        <a:buFont typeface="Arial" panose="020B0604020202020204" pitchFamily="34" charset="0"/>
        <a:buChar char="•"/>
        <a:defRPr sz="16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9.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hyperlink" Target="https://www.youtube.com/playlist?list=PLvrp9iOILTQZQGtDnSDGViKDdRtIc13VX" TargetMode="Externa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hyperlink" Target="https://twitter.com/CDC_Firstline" TargetMode="External"/><Relationship Id="rId5" Type="http://schemas.openxmlformats.org/officeDocument/2006/relationships/hyperlink" Target="https://www.facebook.com/CDCProjectFirstline/" TargetMode="External"/><Relationship Id="rId4" Type="http://schemas.openxmlformats.org/officeDocument/2006/relationships/hyperlink" Target="https://www.cdc.gov/infectioncontrol/projectfirstline/index.html" TargetMode="Externa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FF680F-6853-4E30-AE37-B6BD8F076D5F}"/>
              </a:ext>
            </a:extLst>
          </p:cNvPr>
          <p:cNvSpPr>
            <a:spLocks noGrp="1"/>
          </p:cNvSpPr>
          <p:nvPr>
            <p:ph type="ctrTitle"/>
          </p:nvPr>
        </p:nvSpPr>
        <p:spPr>
          <a:xfrm>
            <a:off x="673100" y="1122363"/>
            <a:ext cx="6229350" cy="2387600"/>
          </a:xfrm>
        </p:spPr>
        <p:txBody>
          <a:bodyPr>
            <a:normAutofit fontScale="90000"/>
          </a:bodyPr>
          <a:lstStyle/>
          <a:p>
            <a:r>
              <a:rPr lang="en-US" dirty="0">
                <a:solidFill>
                  <a:schemeClr val="accent6"/>
                </a:solidFill>
              </a:rPr>
              <a:t>Topic 11: </a:t>
            </a:r>
            <a:br>
              <a:rPr lang="en-US" dirty="0"/>
            </a:br>
            <a:r>
              <a:rPr lang="en-US" dirty="0"/>
              <a:t>Ppe part 3 – </a:t>
            </a:r>
            <a:br>
              <a:rPr lang="en-US" dirty="0"/>
            </a:br>
            <a:r>
              <a:rPr lang="en-US" dirty="0"/>
              <a:t>Respirators and N95</a:t>
            </a:r>
            <a:r>
              <a:rPr lang="en-US" cap="none" dirty="0"/>
              <a:t>s</a:t>
            </a:r>
            <a:endParaRPr lang="en-US" dirty="0"/>
          </a:p>
        </p:txBody>
      </p:sp>
      <p:sp>
        <p:nvSpPr>
          <p:cNvPr id="5" name="Subtitle 4">
            <a:extLst>
              <a:ext uri="{FF2B5EF4-FFF2-40B4-BE49-F238E27FC236}">
                <a16:creationId xmlns:a16="http://schemas.microsoft.com/office/drawing/2014/main" id="{23DBCADF-6097-4DFA-A0E6-0BE1284651B5}"/>
              </a:ext>
            </a:extLst>
          </p:cNvPr>
          <p:cNvSpPr>
            <a:spLocks noGrp="1"/>
          </p:cNvSpPr>
          <p:nvPr>
            <p:ph type="subTitle" idx="1"/>
          </p:nvPr>
        </p:nvSpPr>
        <p:spPr>
          <a:xfrm>
            <a:off x="5474878" y="5903354"/>
            <a:ext cx="6229350" cy="638032"/>
          </a:xfrm>
        </p:spPr>
        <p:txBody>
          <a:bodyPr/>
          <a:lstStyle/>
          <a:p>
            <a:r>
              <a:rPr lang="en-US" dirty="0"/>
              <a:t>[Date of training]</a:t>
            </a:r>
          </a:p>
        </p:txBody>
      </p:sp>
      <p:pic>
        <p:nvPicPr>
          <p:cNvPr id="6" name="Picture 5" descr="Logo: Project Firstline - &#10;CDC's National Training Collaborative for Healthcare Infection Prevention &amp; Control">
            <a:extLst>
              <a:ext uri="{FF2B5EF4-FFF2-40B4-BE49-F238E27FC236}">
                <a16:creationId xmlns:a16="http://schemas.microsoft.com/office/drawing/2014/main" id="{0CA2A703-9973-437A-8E2C-3BC5C92F80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973" y="5554857"/>
            <a:ext cx="2644007" cy="992878"/>
          </a:xfrm>
          <a:prstGeom prst="rect">
            <a:avLst/>
          </a:prstGeom>
        </p:spPr>
      </p:pic>
    </p:spTree>
    <p:custDataLst>
      <p:tags r:id="rId1"/>
    </p:custDataLst>
    <p:extLst>
      <p:ext uri="{BB962C8B-B14F-4D97-AF65-F5344CB8AC3E}">
        <p14:creationId xmlns:p14="http://schemas.microsoft.com/office/powerpoint/2010/main" val="3067687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838200" y="1703231"/>
            <a:ext cx="10515600" cy="4317999"/>
          </a:xfrm>
        </p:spPr>
        <p:txBody>
          <a:bodyPr>
            <a:normAutofit/>
          </a:bodyPr>
          <a:lstStyle/>
          <a:p>
            <a:r>
              <a:rPr lang="en-US" dirty="0"/>
              <a:t>Welcome</a:t>
            </a:r>
          </a:p>
          <a:p>
            <a:pPr>
              <a:spcBef>
                <a:spcPts val="2400"/>
              </a:spcBef>
            </a:pPr>
            <a:r>
              <a:rPr lang="en-US" dirty="0"/>
              <a:t>Discussion</a:t>
            </a:r>
          </a:p>
          <a:p>
            <a:pPr lvl="1">
              <a:spcBef>
                <a:spcPts val="2400"/>
              </a:spcBef>
            </a:pPr>
            <a:r>
              <a:rPr lang="en-US" dirty="0"/>
              <a:t>What is a Respirator?</a:t>
            </a:r>
          </a:p>
          <a:p>
            <a:pPr lvl="1">
              <a:spcBef>
                <a:spcPts val="2400"/>
              </a:spcBef>
            </a:pPr>
            <a:r>
              <a:rPr lang="en-US" dirty="0"/>
              <a:t>What is an N95 Respirator?</a:t>
            </a:r>
          </a:p>
          <a:p>
            <a:pPr>
              <a:spcBef>
                <a:spcPts val="2400"/>
              </a:spcBef>
            </a:pPr>
            <a:r>
              <a:rPr lang="en-US" dirty="0"/>
              <a:t>Reflection</a:t>
            </a:r>
          </a:p>
        </p:txBody>
      </p:sp>
      <p:sp>
        <p:nvSpPr>
          <p:cNvPr id="4" name="Footer Placeholder 3">
            <a:extLst>
              <a:ext uri="{FF2B5EF4-FFF2-40B4-BE49-F238E27FC236}">
                <a16:creationId xmlns:a16="http://schemas.microsoft.com/office/drawing/2014/main" id="{86B940EB-D003-4AA9-8286-BDA1DC4F4EEF}"/>
              </a:ext>
            </a:extLst>
          </p:cNvPr>
          <p:cNvSpPr>
            <a:spLocks noGrp="1"/>
          </p:cNvSpPr>
          <p:nvPr>
            <p:ph type="ftr" sz="quarter" idx="11"/>
          </p:nvPr>
        </p:nvSpPr>
        <p:spPr/>
        <p:txBody>
          <a:bodyPr/>
          <a:lstStyle/>
          <a:p>
            <a:r>
              <a:rPr lang="en-US" dirty="0"/>
              <a:t>PPE Part 3 – Respirators and N95s</a:t>
            </a:r>
          </a:p>
        </p:txBody>
      </p:sp>
      <p:sp>
        <p:nvSpPr>
          <p:cNvPr id="5" name="Slide Number Placeholder 4">
            <a:extLst>
              <a:ext uri="{FF2B5EF4-FFF2-40B4-BE49-F238E27FC236}">
                <a16:creationId xmlns:a16="http://schemas.microsoft.com/office/drawing/2014/main" id="{49D5E81C-FE22-4517-94FB-B5F8C282AA41}"/>
              </a:ext>
            </a:extLst>
          </p:cNvPr>
          <p:cNvSpPr>
            <a:spLocks noGrp="1"/>
          </p:cNvSpPr>
          <p:nvPr>
            <p:ph type="sldNum" sz="quarter" idx="12"/>
          </p:nvPr>
        </p:nvSpPr>
        <p:spPr/>
        <p:txBody>
          <a:bodyPr/>
          <a:lstStyle/>
          <a:p>
            <a:fld id="{0921C750-0A2B-4FC2-9266-872E12118BE5}" type="slidenum">
              <a:rPr lang="en-US" smtClean="0"/>
              <a:t>2</a:t>
            </a:fld>
            <a:endParaRPr lang="en-US" dirty="0"/>
          </a:p>
        </p:txBody>
      </p:sp>
    </p:spTree>
    <p:custDataLst>
      <p:tags r:id="rId1"/>
    </p:custDataLst>
    <p:extLst>
      <p:ext uri="{BB962C8B-B14F-4D97-AF65-F5344CB8AC3E}">
        <p14:creationId xmlns:p14="http://schemas.microsoft.com/office/powerpoint/2010/main" val="799745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0BFBA-C5E4-4796-B1BA-2C74B474DBD9}"/>
              </a:ext>
            </a:extLst>
          </p:cNvPr>
          <p:cNvSpPr>
            <a:spLocks noGrp="1"/>
          </p:cNvSpPr>
          <p:nvPr>
            <p:ph type="title"/>
          </p:nvPr>
        </p:nvSpPr>
        <p:spPr>
          <a:xfrm>
            <a:off x="838200" y="238125"/>
            <a:ext cx="10515600" cy="702457"/>
          </a:xfrm>
        </p:spPr>
        <p:txBody>
          <a:bodyPr/>
          <a:lstStyle/>
          <a:p>
            <a:r>
              <a:rPr lang="en-US" dirty="0"/>
              <a:t>Learning Objectives</a:t>
            </a:r>
          </a:p>
        </p:txBody>
      </p:sp>
      <p:sp>
        <p:nvSpPr>
          <p:cNvPr id="3" name="Content Placeholder 2">
            <a:extLst>
              <a:ext uri="{FF2B5EF4-FFF2-40B4-BE49-F238E27FC236}">
                <a16:creationId xmlns:a16="http://schemas.microsoft.com/office/drawing/2014/main" id="{EE37E44E-C09B-4823-8BE9-5B13697AB3A7}"/>
              </a:ext>
            </a:extLst>
          </p:cNvPr>
          <p:cNvSpPr>
            <a:spLocks noGrp="1"/>
          </p:cNvSpPr>
          <p:nvPr>
            <p:ph idx="1"/>
          </p:nvPr>
        </p:nvSpPr>
        <p:spPr>
          <a:xfrm>
            <a:off x="838200" y="1600200"/>
            <a:ext cx="10774680" cy="4318000"/>
          </a:xfrm>
        </p:spPr>
        <p:txBody>
          <a:bodyPr>
            <a:normAutofit/>
          </a:bodyPr>
          <a:lstStyle/>
          <a:p>
            <a:pPr lvl="0"/>
            <a:r>
              <a:rPr lang="en-US" dirty="0"/>
              <a:t>Describe one (1) job of a respirator.</a:t>
            </a:r>
          </a:p>
          <a:p>
            <a:pPr lvl="0"/>
            <a:r>
              <a:rPr lang="en-US" dirty="0"/>
              <a:t>Describe two (2) aspects of N95s that ensure they protect the wearer from inhaling very small particles.</a:t>
            </a:r>
          </a:p>
        </p:txBody>
      </p:sp>
      <p:sp>
        <p:nvSpPr>
          <p:cNvPr id="4" name="Footer Placeholder 3">
            <a:extLst>
              <a:ext uri="{FF2B5EF4-FFF2-40B4-BE49-F238E27FC236}">
                <a16:creationId xmlns:a16="http://schemas.microsoft.com/office/drawing/2014/main" id="{F2B812D3-490F-4E45-A494-3AB30E2D5A74}"/>
              </a:ext>
            </a:extLst>
          </p:cNvPr>
          <p:cNvSpPr>
            <a:spLocks noGrp="1"/>
          </p:cNvSpPr>
          <p:nvPr>
            <p:ph type="ftr" sz="quarter" idx="11"/>
          </p:nvPr>
        </p:nvSpPr>
        <p:spPr>
          <a:xfrm>
            <a:off x="4680857" y="6410780"/>
            <a:ext cx="6395357" cy="365125"/>
          </a:xfrm>
        </p:spPr>
        <p:txBody>
          <a:bodyPr/>
          <a:lstStyle/>
          <a:p>
            <a:r>
              <a:rPr lang="en-US" dirty="0"/>
              <a:t>PPE Part 3 – Respirators and N95s</a:t>
            </a:r>
          </a:p>
        </p:txBody>
      </p:sp>
      <p:sp>
        <p:nvSpPr>
          <p:cNvPr id="5" name="Slide Number Placeholder 4">
            <a:extLst>
              <a:ext uri="{FF2B5EF4-FFF2-40B4-BE49-F238E27FC236}">
                <a16:creationId xmlns:a16="http://schemas.microsoft.com/office/drawing/2014/main" id="{C52679F8-5A44-4C19-A83A-2FB2F0391150}"/>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3</a:t>
            </a:fld>
            <a:endParaRPr lang="en-US" dirty="0"/>
          </a:p>
        </p:txBody>
      </p:sp>
    </p:spTree>
    <p:custDataLst>
      <p:tags r:id="rId1"/>
    </p:custDataLst>
    <p:extLst>
      <p:ext uri="{BB962C8B-B14F-4D97-AF65-F5344CB8AC3E}">
        <p14:creationId xmlns:p14="http://schemas.microsoft.com/office/powerpoint/2010/main" val="3949778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BC5-13A0-4367-884D-A077605F7A49}"/>
              </a:ext>
            </a:extLst>
          </p:cNvPr>
          <p:cNvSpPr>
            <a:spLocks noGrp="1"/>
          </p:cNvSpPr>
          <p:nvPr>
            <p:ph type="title"/>
          </p:nvPr>
        </p:nvSpPr>
        <p:spPr/>
        <p:txBody>
          <a:bodyPr/>
          <a:lstStyle/>
          <a:p>
            <a:r>
              <a:rPr lang="en-US" dirty="0"/>
              <a:t>What is a respirator?</a:t>
            </a:r>
          </a:p>
        </p:txBody>
      </p:sp>
      <p:sp>
        <p:nvSpPr>
          <p:cNvPr id="5" name="Content Placeholder 4">
            <a:extLst>
              <a:ext uri="{FF2B5EF4-FFF2-40B4-BE49-F238E27FC236}">
                <a16:creationId xmlns:a16="http://schemas.microsoft.com/office/drawing/2014/main" id="{FD49CE8D-6D11-4944-A41E-F37E1F031AD8}"/>
              </a:ext>
            </a:extLst>
          </p:cNvPr>
          <p:cNvSpPr>
            <a:spLocks noGrp="1"/>
          </p:cNvSpPr>
          <p:nvPr>
            <p:ph sz="half" idx="1"/>
          </p:nvPr>
        </p:nvSpPr>
        <p:spPr>
          <a:xfrm>
            <a:off x="838200" y="1474837"/>
            <a:ext cx="10238014" cy="1150374"/>
          </a:xfrm>
        </p:spPr>
        <p:txBody>
          <a:bodyPr/>
          <a:lstStyle/>
          <a:p>
            <a:pPr marL="0" indent="0">
              <a:buNone/>
            </a:pPr>
            <a:r>
              <a:rPr lang="en-US" sz="3200" b="1" dirty="0">
                <a:solidFill>
                  <a:srgbClr val="2F5597"/>
                </a:solidFill>
              </a:rPr>
              <a:t>A respirator keeps you from breathing in things in the air that might hurt you, like germs. </a:t>
            </a:r>
          </a:p>
        </p:txBody>
      </p:sp>
      <p:sp>
        <p:nvSpPr>
          <p:cNvPr id="8" name="Content Placeholder 7">
            <a:extLst>
              <a:ext uri="{FF2B5EF4-FFF2-40B4-BE49-F238E27FC236}">
                <a16:creationId xmlns:a16="http://schemas.microsoft.com/office/drawing/2014/main" id="{2C2F7750-916E-4A1B-B08B-3BC54466FDED}"/>
              </a:ext>
            </a:extLst>
          </p:cNvPr>
          <p:cNvSpPr>
            <a:spLocks noGrp="1"/>
          </p:cNvSpPr>
          <p:nvPr>
            <p:ph sz="half" idx="2"/>
          </p:nvPr>
        </p:nvSpPr>
        <p:spPr>
          <a:xfrm>
            <a:off x="1445338" y="2625211"/>
            <a:ext cx="9554497" cy="3244647"/>
          </a:xfrm>
        </p:spPr>
        <p:txBody>
          <a:bodyPr/>
          <a:lstStyle/>
          <a:p>
            <a:pPr marL="285750" indent="-285750">
              <a:lnSpc>
                <a:spcPct val="100000"/>
              </a:lnSpc>
            </a:pPr>
            <a:r>
              <a:rPr lang="en-US" dirty="0"/>
              <a:t>In healthcare, we use respirators when we think we’re going to be in a situation when we could breathe in air that’s carrying infectious material.</a:t>
            </a:r>
          </a:p>
          <a:p>
            <a:pPr marL="285750" indent="-285750">
              <a:lnSpc>
                <a:spcPct val="100000"/>
              </a:lnSpc>
              <a:spcBef>
                <a:spcPts val="1800"/>
              </a:spcBef>
            </a:pPr>
            <a:r>
              <a:rPr lang="en-US" dirty="0"/>
              <a:t>Types of respirators used in healthcare:</a:t>
            </a:r>
          </a:p>
          <a:p>
            <a:pPr marL="742950" lvl="1" indent="-285750">
              <a:lnSpc>
                <a:spcPct val="100000"/>
              </a:lnSpc>
              <a:spcBef>
                <a:spcPts val="300"/>
              </a:spcBef>
              <a:buFont typeface="Arial" panose="020B0604020202020204" pitchFamily="34" charset="0"/>
              <a:buChar char="•"/>
            </a:pPr>
            <a:r>
              <a:rPr lang="en-US" sz="2400" dirty="0"/>
              <a:t>Filtering facepiece respirator (FFR)</a:t>
            </a:r>
          </a:p>
          <a:p>
            <a:pPr marL="742950" lvl="1" indent="-285750">
              <a:lnSpc>
                <a:spcPct val="100000"/>
              </a:lnSpc>
              <a:spcBef>
                <a:spcPts val="300"/>
              </a:spcBef>
              <a:buFont typeface="Arial" panose="020B0604020202020204" pitchFamily="34" charset="0"/>
              <a:buChar char="•"/>
            </a:pPr>
            <a:r>
              <a:rPr lang="en-US" sz="2400" dirty="0"/>
              <a:t>Powered air-purifying respirator (PAPR)</a:t>
            </a:r>
          </a:p>
          <a:p>
            <a:pPr marL="742950" lvl="1" indent="-285750">
              <a:lnSpc>
                <a:spcPct val="100000"/>
              </a:lnSpc>
              <a:spcBef>
                <a:spcPts val="300"/>
              </a:spcBef>
              <a:buFont typeface="Arial" panose="020B0604020202020204" pitchFamily="34" charset="0"/>
              <a:buChar char="•"/>
            </a:pPr>
            <a:r>
              <a:rPr lang="en-US" sz="2400" dirty="0"/>
              <a:t>Elastomeric respirator</a:t>
            </a:r>
            <a:endParaRPr lang="en-US" dirty="0"/>
          </a:p>
        </p:txBody>
      </p:sp>
      <p:sp>
        <p:nvSpPr>
          <p:cNvPr id="2" name="Footer Placeholder 1">
            <a:extLst>
              <a:ext uri="{FF2B5EF4-FFF2-40B4-BE49-F238E27FC236}">
                <a16:creationId xmlns:a16="http://schemas.microsoft.com/office/drawing/2014/main" id="{FB203D3A-0354-4A7A-ACD3-FBC766A82315}"/>
              </a:ext>
            </a:extLst>
          </p:cNvPr>
          <p:cNvSpPr>
            <a:spLocks noGrp="1"/>
          </p:cNvSpPr>
          <p:nvPr>
            <p:ph type="ftr" sz="quarter" idx="11"/>
          </p:nvPr>
        </p:nvSpPr>
        <p:spPr/>
        <p:txBody>
          <a:bodyPr/>
          <a:lstStyle/>
          <a:p>
            <a:r>
              <a:rPr lang="en-US" dirty="0"/>
              <a:t>PPE Part 3 – Respirators and N95s</a:t>
            </a:r>
          </a:p>
        </p:txBody>
      </p:sp>
      <p:sp>
        <p:nvSpPr>
          <p:cNvPr id="6" name="Slide Number Placeholder 5">
            <a:extLst>
              <a:ext uri="{FF2B5EF4-FFF2-40B4-BE49-F238E27FC236}">
                <a16:creationId xmlns:a16="http://schemas.microsoft.com/office/drawing/2014/main" id="{98A31FF4-6120-40C5-AA91-AB7FB90AED35}"/>
              </a:ext>
            </a:extLst>
          </p:cNvPr>
          <p:cNvSpPr>
            <a:spLocks noGrp="1"/>
          </p:cNvSpPr>
          <p:nvPr>
            <p:ph type="sldNum" sz="quarter" idx="12"/>
          </p:nvPr>
        </p:nvSpPr>
        <p:spPr/>
        <p:txBody>
          <a:bodyPr/>
          <a:lstStyle/>
          <a:p>
            <a:fld id="{0921C750-0A2B-4FC2-9266-872E12118BE5}" type="slidenum">
              <a:rPr lang="en-US" smtClean="0"/>
              <a:t>4</a:t>
            </a:fld>
            <a:endParaRPr lang="en-US" dirty="0"/>
          </a:p>
        </p:txBody>
      </p:sp>
    </p:spTree>
    <p:custDataLst>
      <p:tags r:id="rId1"/>
    </p:custDataLst>
    <p:extLst>
      <p:ext uri="{BB962C8B-B14F-4D97-AF65-F5344CB8AC3E}">
        <p14:creationId xmlns:p14="http://schemas.microsoft.com/office/powerpoint/2010/main" val="3242450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allAtOnce"/>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C8699-197C-4BA8-AB2E-FD23DC5DBF90}"/>
              </a:ext>
            </a:extLst>
          </p:cNvPr>
          <p:cNvSpPr>
            <a:spLocks noGrp="1"/>
          </p:cNvSpPr>
          <p:nvPr>
            <p:ph type="title"/>
          </p:nvPr>
        </p:nvSpPr>
        <p:spPr>
          <a:xfrm>
            <a:off x="539560" y="372981"/>
            <a:ext cx="10515600" cy="503853"/>
          </a:xfrm>
        </p:spPr>
        <p:txBody>
          <a:bodyPr/>
          <a:lstStyle/>
          <a:p>
            <a:r>
              <a:rPr lang="en-US" dirty="0">
                <a:solidFill>
                  <a:schemeClr val="bg1"/>
                </a:solidFill>
              </a:rPr>
              <a:t>What is an n95 Respirator?</a:t>
            </a:r>
          </a:p>
        </p:txBody>
      </p:sp>
      <p:sp>
        <p:nvSpPr>
          <p:cNvPr id="3" name="Content Placeholder 2">
            <a:extLst>
              <a:ext uri="{FF2B5EF4-FFF2-40B4-BE49-F238E27FC236}">
                <a16:creationId xmlns:a16="http://schemas.microsoft.com/office/drawing/2014/main" id="{FE8AD21B-E263-4AE7-8FEC-8EF249ADE457}"/>
              </a:ext>
            </a:extLst>
          </p:cNvPr>
          <p:cNvSpPr>
            <a:spLocks noGrp="1"/>
          </p:cNvSpPr>
          <p:nvPr>
            <p:ph sz="half" idx="1"/>
          </p:nvPr>
        </p:nvSpPr>
        <p:spPr>
          <a:xfrm>
            <a:off x="712921" y="1203158"/>
            <a:ext cx="11017867" cy="5207621"/>
          </a:xfrm>
        </p:spPr>
        <p:txBody>
          <a:bodyPr/>
          <a:lstStyle/>
          <a:p>
            <a:pPr marL="0" indent="0">
              <a:buNone/>
            </a:pPr>
            <a:r>
              <a:rPr lang="en-US" sz="2600" b="1" dirty="0">
                <a:solidFill>
                  <a:srgbClr val="2F5597"/>
                </a:solidFill>
              </a:rPr>
              <a:t>“N95” is a term used for certain respirators tested and approved for use in healthcare by the National Institute for Occupational Safety and Health (NIOSH).</a:t>
            </a:r>
          </a:p>
          <a:p>
            <a:pPr>
              <a:lnSpc>
                <a:spcPct val="95000"/>
              </a:lnSpc>
              <a:spcBef>
                <a:spcPts val="1200"/>
              </a:spcBef>
              <a:defRPr/>
            </a:pPr>
            <a:r>
              <a:rPr lang="en-US" dirty="0"/>
              <a:t>N95s are designed to filter out </a:t>
            </a:r>
            <a:br>
              <a:rPr lang="en-US" dirty="0"/>
            </a:br>
            <a:r>
              <a:rPr lang="en-US" dirty="0"/>
              <a:t>certain sizes of very small particles </a:t>
            </a:r>
            <a:br>
              <a:rPr lang="en-US" dirty="0"/>
            </a:br>
            <a:r>
              <a:rPr lang="en-US" dirty="0"/>
              <a:t>in the air, including droplets, before </a:t>
            </a:r>
            <a:br>
              <a:rPr lang="en-US" dirty="0"/>
            </a:br>
            <a:r>
              <a:rPr lang="en-US" dirty="0"/>
              <a:t>the air reaches your mouth, nose, </a:t>
            </a:r>
            <a:br>
              <a:rPr lang="en-US" dirty="0"/>
            </a:br>
            <a:r>
              <a:rPr lang="en-US" dirty="0"/>
              <a:t>and lungs. </a:t>
            </a:r>
          </a:p>
          <a:p>
            <a:pPr marR="0" lvl="0" fontAlgn="auto">
              <a:lnSpc>
                <a:spcPct val="95000"/>
              </a:lnSpc>
              <a:spcBef>
                <a:spcPts val="1200"/>
              </a:spcBef>
              <a:spcAft>
                <a:spcPts val="0"/>
              </a:spcAft>
              <a:buClrTx/>
              <a:buSzTx/>
              <a:tabLst/>
              <a:defRPr/>
            </a:pPr>
            <a:r>
              <a:rPr lang="en-US" dirty="0"/>
              <a:t>Most N95s are also good at blocking </a:t>
            </a:r>
            <a:br>
              <a:rPr lang="en-US" dirty="0"/>
            </a:br>
            <a:r>
              <a:rPr lang="en-US" dirty="0"/>
              <a:t>your respiratory droplets from </a:t>
            </a:r>
            <a:br>
              <a:rPr lang="en-US" dirty="0"/>
            </a:br>
            <a:r>
              <a:rPr lang="en-US" dirty="0"/>
              <a:t>spreading to others, including any </a:t>
            </a:r>
            <a:br>
              <a:rPr lang="en-US" dirty="0"/>
            </a:br>
            <a:r>
              <a:rPr lang="en-US" dirty="0"/>
              <a:t>germs that you are breathing out.</a:t>
            </a:r>
          </a:p>
        </p:txBody>
      </p:sp>
      <p:sp>
        <p:nvSpPr>
          <p:cNvPr id="4" name="Content Placeholder 3">
            <a:extLst>
              <a:ext uri="{FF2B5EF4-FFF2-40B4-BE49-F238E27FC236}">
                <a16:creationId xmlns:a16="http://schemas.microsoft.com/office/drawing/2014/main" id="{00AB7DFF-BA42-40DF-9E1C-0FAD150F5CFB}"/>
              </a:ext>
            </a:extLst>
          </p:cNvPr>
          <p:cNvSpPr>
            <a:spLocks noGrp="1"/>
          </p:cNvSpPr>
          <p:nvPr>
            <p:ph sz="half" idx="2"/>
          </p:nvPr>
        </p:nvSpPr>
        <p:spPr>
          <a:xfrm>
            <a:off x="6714307" y="2288365"/>
            <a:ext cx="4534989" cy="3888597"/>
          </a:xfrm>
        </p:spPr>
        <p:txBody>
          <a:bodyPr/>
          <a:lstStyle/>
          <a:p>
            <a:pPr marL="0" indent="0">
              <a:buNone/>
            </a:pPr>
            <a:r>
              <a:rPr lang="en-US" b="1" dirty="0">
                <a:solidFill>
                  <a:srgbClr val="13619C"/>
                </a:solidFill>
              </a:rPr>
              <a:t>How?</a:t>
            </a:r>
          </a:p>
          <a:p>
            <a:r>
              <a:rPr lang="en-US" dirty="0"/>
              <a:t>N95s are made of a special filtering material that filters out at least 95% of very small particles in the air. </a:t>
            </a:r>
          </a:p>
          <a:p>
            <a:pPr marR="0" lvl="0">
              <a:spcAft>
                <a:spcPts val="0"/>
              </a:spcAft>
            </a:pPr>
            <a:r>
              <a:rPr lang="en-US" dirty="0"/>
              <a:t>N95s fit snugly and ensure the air you’re breathing in goes through the filter first and doesn’t leak in around the edges.</a:t>
            </a:r>
          </a:p>
        </p:txBody>
      </p:sp>
      <p:sp>
        <p:nvSpPr>
          <p:cNvPr id="5" name="Footer Placeholder 4">
            <a:extLst>
              <a:ext uri="{FF2B5EF4-FFF2-40B4-BE49-F238E27FC236}">
                <a16:creationId xmlns:a16="http://schemas.microsoft.com/office/drawing/2014/main" id="{92FBA0F2-172B-49FE-9398-049CA00CDC5F}"/>
              </a:ext>
            </a:extLst>
          </p:cNvPr>
          <p:cNvSpPr>
            <a:spLocks noGrp="1"/>
          </p:cNvSpPr>
          <p:nvPr>
            <p:ph type="ftr" sz="quarter" idx="11"/>
          </p:nvPr>
        </p:nvSpPr>
        <p:spPr>
          <a:xfrm>
            <a:off x="6580322" y="6410779"/>
            <a:ext cx="4114800" cy="365125"/>
          </a:xfrm>
        </p:spPr>
        <p:txBody>
          <a:bodyPr/>
          <a:lstStyle/>
          <a:p>
            <a:r>
              <a:rPr lang="en-US" dirty="0"/>
              <a:t>PPE Part 3 – Respirators and N95s</a:t>
            </a:r>
          </a:p>
        </p:txBody>
      </p:sp>
      <p:sp>
        <p:nvSpPr>
          <p:cNvPr id="6" name="Slide Number Placeholder 5">
            <a:extLst>
              <a:ext uri="{FF2B5EF4-FFF2-40B4-BE49-F238E27FC236}">
                <a16:creationId xmlns:a16="http://schemas.microsoft.com/office/drawing/2014/main" id="{1503D633-E221-49F2-A1FF-34E7B974E14D}"/>
              </a:ext>
            </a:extLst>
          </p:cNvPr>
          <p:cNvSpPr>
            <a:spLocks noGrp="1"/>
          </p:cNvSpPr>
          <p:nvPr>
            <p:ph type="sldNum" sz="quarter" idx="12"/>
          </p:nvPr>
        </p:nvSpPr>
        <p:spPr/>
        <p:txBody>
          <a:bodyPr/>
          <a:lstStyle/>
          <a:p>
            <a:fld id="{0921C750-0A2B-4FC2-9266-872E12118BE5}" type="slidenum">
              <a:rPr lang="en-US" smtClean="0"/>
              <a:t>5</a:t>
            </a:fld>
            <a:endParaRPr lang="en-US" dirty="0"/>
          </a:p>
        </p:txBody>
      </p:sp>
    </p:spTree>
    <p:custDataLst>
      <p:tags r:id="rId1"/>
    </p:custDataLst>
    <p:extLst>
      <p:ext uri="{BB962C8B-B14F-4D97-AF65-F5344CB8AC3E}">
        <p14:creationId xmlns:p14="http://schemas.microsoft.com/office/powerpoint/2010/main" val="1226690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7DE5B-6395-4706-ADB4-65B62910D6FB}"/>
              </a:ext>
            </a:extLst>
          </p:cNvPr>
          <p:cNvSpPr>
            <a:spLocks noGrp="1"/>
          </p:cNvSpPr>
          <p:nvPr>
            <p:ph type="title"/>
          </p:nvPr>
        </p:nvSpPr>
        <p:spPr>
          <a:xfrm>
            <a:off x="831850" y="1709738"/>
            <a:ext cx="10515600" cy="2852737"/>
          </a:xfrm>
        </p:spPr>
        <p:txBody>
          <a:bodyPr/>
          <a:lstStyle/>
          <a:p>
            <a:r>
              <a:rPr lang="en-US" dirty="0"/>
              <a:t>Reflection </a:t>
            </a:r>
          </a:p>
        </p:txBody>
      </p:sp>
      <p:sp>
        <p:nvSpPr>
          <p:cNvPr id="3" name="Footer Placeholder 2">
            <a:extLst>
              <a:ext uri="{FF2B5EF4-FFF2-40B4-BE49-F238E27FC236}">
                <a16:creationId xmlns:a16="http://schemas.microsoft.com/office/drawing/2014/main" id="{B55934A0-F2E2-41A1-B424-55058736B61E}"/>
              </a:ext>
            </a:extLst>
          </p:cNvPr>
          <p:cNvSpPr>
            <a:spLocks noGrp="1"/>
          </p:cNvSpPr>
          <p:nvPr>
            <p:ph type="ftr" sz="quarter" idx="11"/>
          </p:nvPr>
        </p:nvSpPr>
        <p:spPr>
          <a:xfrm>
            <a:off x="4680857" y="6410780"/>
            <a:ext cx="6395357" cy="365125"/>
          </a:xfrm>
        </p:spPr>
        <p:txBody>
          <a:bodyPr/>
          <a:lstStyle/>
          <a:p>
            <a:r>
              <a:rPr lang="en-US" dirty="0"/>
              <a:t>PPE Part 3 – Respirators and N95s </a:t>
            </a:r>
          </a:p>
        </p:txBody>
      </p:sp>
      <p:sp>
        <p:nvSpPr>
          <p:cNvPr id="4" name="Slide Number Placeholder 3">
            <a:extLst>
              <a:ext uri="{FF2B5EF4-FFF2-40B4-BE49-F238E27FC236}">
                <a16:creationId xmlns:a16="http://schemas.microsoft.com/office/drawing/2014/main" id="{366CB4CA-20CF-4361-BCE1-6119B63C79E5}"/>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6</a:t>
            </a:fld>
            <a:endParaRPr lang="en-US" dirty="0"/>
          </a:p>
        </p:txBody>
      </p:sp>
    </p:spTree>
    <p:custDataLst>
      <p:tags r:id="rId1"/>
    </p:custDataLst>
    <p:extLst>
      <p:ext uri="{BB962C8B-B14F-4D97-AF65-F5344CB8AC3E}">
        <p14:creationId xmlns:p14="http://schemas.microsoft.com/office/powerpoint/2010/main" val="518805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5B5A-2052-4F5B-B12B-C4AB177ECEAA}"/>
              </a:ext>
            </a:extLst>
          </p:cNvPr>
          <p:cNvSpPr>
            <a:spLocks noGrp="1"/>
          </p:cNvSpPr>
          <p:nvPr>
            <p:ph type="title"/>
          </p:nvPr>
        </p:nvSpPr>
        <p:spPr>
          <a:xfrm>
            <a:off x="839788" y="457200"/>
            <a:ext cx="3932237" cy="2971800"/>
          </a:xfrm>
        </p:spPr>
        <p:txBody>
          <a:bodyPr/>
          <a:lstStyle/>
          <a:p>
            <a:r>
              <a:rPr lang="en-US" sz="3600" dirty="0"/>
              <a:t>Questions?</a:t>
            </a:r>
          </a:p>
        </p:txBody>
      </p:sp>
      <p:sp>
        <p:nvSpPr>
          <p:cNvPr id="3" name="Slide Number Placeholder 2">
            <a:extLst>
              <a:ext uri="{FF2B5EF4-FFF2-40B4-BE49-F238E27FC236}">
                <a16:creationId xmlns:a16="http://schemas.microsoft.com/office/drawing/2014/main" id="{EA134CFB-9A30-4BA8-838B-570A0A0E7C37}"/>
              </a:ext>
            </a:extLst>
          </p:cNvPr>
          <p:cNvSpPr>
            <a:spLocks noGrp="1"/>
          </p:cNvSpPr>
          <p:nvPr>
            <p:ph type="sldNum" sz="quarter" idx="12"/>
          </p:nvPr>
        </p:nvSpPr>
        <p:spPr/>
        <p:txBody>
          <a:bodyPr/>
          <a:lstStyle/>
          <a:p>
            <a:fld id="{0921C750-0A2B-4FC2-9266-872E12118BE5}" type="slidenum">
              <a:rPr lang="en-US" smtClean="0"/>
              <a:t>7</a:t>
            </a:fld>
            <a:endParaRPr lang="en-US" dirty="0"/>
          </a:p>
        </p:txBody>
      </p:sp>
    </p:spTree>
    <p:custDataLst>
      <p:tags r:id="rId1"/>
    </p:custDataLst>
    <p:extLst>
      <p:ext uri="{BB962C8B-B14F-4D97-AF65-F5344CB8AC3E}">
        <p14:creationId xmlns:p14="http://schemas.microsoft.com/office/powerpoint/2010/main" val="23356323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DD0BBCA-298A-42DD-A6A5-87D958AC709F}"/>
              </a:ext>
            </a:extLst>
          </p:cNvPr>
          <p:cNvSpPr>
            <a:spLocks noGrp="1"/>
          </p:cNvSpPr>
          <p:nvPr>
            <p:ph type="title"/>
          </p:nvPr>
        </p:nvSpPr>
        <p:spPr>
          <a:xfrm>
            <a:off x="838200" y="238125"/>
            <a:ext cx="10515600" cy="702457"/>
          </a:xfrm>
        </p:spPr>
        <p:txBody>
          <a:bodyPr/>
          <a:lstStyle/>
          <a:p>
            <a:r>
              <a:rPr lang="en-US" dirty="0"/>
              <a:t>Key takeaways</a:t>
            </a:r>
          </a:p>
        </p:txBody>
      </p:sp>
      <p:sp>
        <p:nvSpPr>
          <p:cNvPr id="10" name="Content Placeholder 9">
            <a:extLst>
              <a:ext uri="{FF2B5EF4-FFF2-40B4-BE49-F238E27FC236}">
                <a16:creationId xmlns:a16="http://schemas.microsoft.com/office/drawing/2014/main" id="{8612274E-3BC3-4F76-84BC-33B8F2530D8E}"/>
              </a:ext>
            </a:extLst>
          </p:cNvPr>
          <p:cNvSpPr>
            <a:spLocks noGrp="1"/>
          </p:cNvSpPr>
          <p:nvPr>
            <p:ph idx="1"/>
          </p:nvPr>
        </p:nvSpPr>
        <p:spPr>
          <a:xfrm>
            <a:off x="838200" y="1600200"/>
            <a:ext cx="10515600" cy="4317999"/>
          </a:xfrm>
        </p:spPr>
        <p:txBody>
          <a:bodyPr/>
          <a:lstStyle/>
          <a:p>
            <a:r>
              <a:rPr lang="en-US" dirty="0"/>
              <a:t>The job of a respirator is to keep you from breathing in things in the air that might hurt you, including germs. </a:t>
            </a:r>
          </a:p>
          <a:p>
            <a:r>
              <a:rPr lang="en-US" dirty="0"/>
              <a:t>N95s, a type of respirator, are designed to filter out very small particles, including droplets, in the air. </a:t>
            </a:r>
          </a:p>
          <a:p>
            <a:r>
              <a:rPr lang="en-US" dirty="0"/>
              <a:t>N95s work not only because of the filtering material but also because of how they fit, which ensures that all the air that you breathe in goes through the filter first and doesn’t leak in around the edges. </a:t>
            </a:r>
          </a:p>
        </p:txBody>
      </p:sp>
      <p:sp>
        <p:nvSpPr>
          <p:cNvPr id="7" name="Footer Placeholder 6">
            <a:extLst>
              <a:ext uri="{FF2B5EF4-FFF2-40B4-BE49-F238E27FC236}">
                <a16:creationId xmlns:a16="http://schemas.microsoft.com/office/drawing/2014/main" id="{86FA72A4-6A0E-4E80-9337-BF9963BBA72B}"/>
              </a:ext>
            </a:extLst>
          </p:cNvPr>
          <p:cNvSpPr>
            <a:spLocks noGrp="1"/>
          </p:cNvSpPr>
          <p:nvPr>
            <p:ph type="ftr" sz="quarter" idx="11"/>
          </p:nvPr>
        </p:nvSpPr>
        <p:spPr>
          <a:xfrm>
            <a:off x="4680857" y="6410780"/>
            <a:ext cx="6395357" cy="365125"/>
          </a:xfrm>
        </p:spPr>
        <p:txBody>
          <a:bodyPr/>
          <a:lstStyle/>
          <a:p>
            <a:r>
              <a:rPr lang="en-US" dirty="0"/>
              <a:t>PPE Part 3 – Respirators and N95s</a:t>
            </a:r>
          </a:p>
        </p:txBody>
      </p:sp>
      <p:sp>
        <p:nvSpPr>
          <p:cNvPr id="8" name="Slide Number Placeholder 7">
            <a:extLst>
              <a:ext uri="{FF2B5EF4-FFF2-40B4-BE49-F238E27FC236}">
                <a16:creationId xmlns:a16="http://schemas.microsoft.com/office/drawing/2014/main" id="{5E55BF1E-64B1-47CF-AA38-6AECAD917227}"/>
              </a:ext>
            </a:extLst>
          </p:cNvPr>
          <p:cNvSpPr>
            <a:spLocks noGrp="1"/>
          </p:cNvSpPr>
          <p:nvPr>
            <p:ph type="sldNum" sz="quarter" idx="12"/>
          </p:nvPr>
        </p:nvSpPr>
        <p:spPr>
          <a:xfrm>
            <a:off x="11353800" y="6410780"/>
            <a:ext cx="620486" cy="365125"/>
          </a:xfrm>
        </p:spPr>
        <p:txBody>
          <a:bodyPr/>
          <a:lstStyle/>
          <a:p>
            <a:fld id="{0921C750-0A2B-4FC2-9266-872E12118BE5}" type="slidenum">
              <a:rPr lang="en-US" smtClean="0"/>
              <a:pPr/>
              <a:t>8</a:t>
            </a:fld>
            <a:endParaRPr lang="en-US" dirty="0"/>
          </a:p>
        </p:txBody>
      </p:sp>
    </p:spTree>
    <p:custDataLst>
      <p:tags r:id="rId1"/>
    </p:custDataLst>
    <p:extLst>
      <p:ext uri="{BB962C8B-B14F-4D97-AF65-F5344CB8AC3E}">
        <p14:creationId xmlns:p14="http://schemas.microsoft.com/office/powerpoint/2010/main" val="3717960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16F7E-43C1-4DEE-BD57-8169CA87CD90}"/>
              </a:ext>
            </a:extLst>
          </p:cNvPr>
          <p:cNvSpPr>
            <a:spLocks noGrp="1"/>
          </p:cNvSpPr>
          <p:nvPr>
            <p:ph type="title"/>
          </p:nvPr>
        </p:nvSpPr>
        <p:spPr/>
        <p:txBody>
          <a:bodyPr/>
          <a:lstStyle/>
          <a:p>
            <a:r>
              <a:rPr lang="en-US" dirty="0"/>
              <a:t>Resources and Future Training sessions</a:t>
            </a:r>
          </a:p>
        </p:txBody>
      </p:sp>
      <p:sp>
        <p:nvSpPr>
          <p:cNvPr id="3" name="Content Placeholder 2">
            <a:extLst>
              <a:ext uri="{FF2B5EF4-FFF2-40B4-BE49-F238E27FC236}">
                <a16:creationId xmlns:a16="http://schemas.microsoft.com/office/drawing/2014/main" id="{BEB2705A-E3E4-4DD0-897C-625940A692B5}"/>
              </a:ext>
            </a:extLst>
          </p:cNvPr>
          <p:cNvSpPr>
            <a:spLocks noGrp="1"/>
          </p:cNvSpPr>
          <p:nvPr>
            <p:ph idx="1"/>
          </p:nvPr>
        </p:nvSpPr>
        <p:spPr>
          <a:xfrm>
            <a:off x="838200" y="1377917"/>
            <a:ext cx="10795000" cy="4805363"/>
          </a:xfrm>
        </p:spPr>
        <p:txBody>
          <a:bodyPr>
            <a:normAutofit/>
          </a:bodyPr>
          <a:lstStyle/>
          <a:p>
            <a:pPr marL="0" indent="0">
              <a:lnSpc>
                <a:spcPct val="110000"/>
              </a:lnSpc>
              <a:spcBef>
                <a:spcPts val="0"/>
              </a:spcBef>
              <a:buNone/>
            </a:pPr>
            <a:r>
              <a:rPr lang="en-US" sz="2000" dirty="0">
                <a:latin typeface="+mn-lt"/>
              </a:rPr>
              <a:t>Project Firstline on CDC: </a:t>
            </a:r>
          </a:p>
          <a:p>
            <a:pPr marL="0" indent="0">
              <a:lnSpc>
                <a:spcPct val="110000"/>
              </a:lnSpc>
              <a:spcBef>
                <a:spcPts val="0"/>
              </a:spcBef>
              <a:spcAft>
                <a:spcPts val="600"/>
              </a:spcAft>
              <a:buNone/>
            </a:pPr>
            <a:r>
              <a:rPr lang="en-US" sz="2000" dirty="0">
                <a:latin typeface="+mn-lt"/>
                <a:hlinkClick r:id="rId4"/>
              </a:rPr>
              <a:t>https://www.cdc.gov/infection control/projectfirstline/index.html</a:t>
            </a:r>
            <a:endParaRPr lang="en-US" sz="2000" dirty="0">
              <a:latin typeface="+mn-lt"/>
            </a:endParaRPr>
          </a:p>
          <a:p>
            <a:pPr marL="0" indent="0">
              <a:lnSpc>
                <a:spcPct val="110000"/>
              </a:lnSpc>
              <a:spcBef>
                <a:spcPts val="0"/>
              </a:spcBef>
              <a:buNone/>
            </a:pPr>
            <a:r>
              <a:rPr lang="en-US" sz="2000" dirty="0">
                <a:latin typeface="+mn-lt"/>
              </a:rPr>
              <a:t>Project Firstline on Facebook:</a:t>
            </a:r>
          </a:p>
          <a:p>
            <a:pPr marL="0" indent="0">
              <a:lnSpc>
                <a:spcPct val="110000"/>
              </a:lnSpc>
              <a:spcBef>
                <a:spcPts val="0"/>
              </a:spcBef>
              <a:spcAft>
                <a:spcPts val="600"/>
              </a:spcAft>
              <a:buNone/>
            </a:pPr>
            <a:r>
              <a:rPr lang="en-US" sz="2000" dirty="0">
                <a:latin typeface="+mn-lt"/>
                <a:hlinkClick r:id="rId5"/>
              </a:rPr>
              <a:t>https://www.facebook.com/CDCProjectFirstline/</a:t>
            </a:r>
            <a:endParaRPr lang="en-US" sz="2000" dirty="0">
              <a:latin typeface="+mn-lt"/>
            </a:endParaRPr>
          </a:p>
          <a:p>
            <a:pPr marL="0" indent="0">
              <a:lnSpc>
                <a:spcPct val="110000"/>
              </a:lnSpc>
              <a:spcBef>
                <a:spcPts val="0"/>
              </a:spcBef>
              <a:buNone/>
            </a:pPr>
            <a:r>
              <a:rPr lang="en-US" sz="2000" dirty="0">
                <a:latin typeface="+mn-lt"/>
              </a:rPr>
              <a:t>Twitter:</a:t>
            </a:r>
          </a:p>
          <a:p>
            <a:pPr marL="0" indent="0">
              <a:lnSpc>
                <a:spcPct val="110000"/>
              </a:lnSpc>
              <a:spcBef>
                <a:spcPts val="0"/>
              </a:spcBef>
              <a:spcAft>
                <a:spcPts val="600"/>
              </a:spcAft>
              <a:buNone/>
            </a:pPr>
            <a:r>
              <a:rPr lang="en-US" sz="2000" dirty="0">
                <a:latin typeface="+mn-lt"/>
                <a:hlinkClick r:id="rId6"/>
              </a:rPr>
              <a:t>https://twitter.com/CDC_Firstline</a:t>
            </a:r>
            <a:endParaRPr lang="en-US" sz="2000" dirty="0">
              <a:latin typeface="+mn-lt"/>
            </a:endParaRPr>
          </a:p>
          <a:p>
            <a:pPr marL="0" indent="0">
              <a:lnSpc>
                <a:spcPct val="110000"/>
              </a:lnSpc>
              <a:spcBef>
                <a:spcPts val="0"/>
              </a:spcBef>
              <a:buNone/>
            </a:pPr>
            <a:r>
              <a:rPr lang="en-US" sz="2000" dirty="0">
                <a:latin typeface="+mn-lt"/>
              </a:rPr>
              <a:t>YouTube:</a:t>
            </a:r>
          </a:p>
          <a:p>
            <a:pPr marL="0" indent="0">
              <a:lnSpc>
                <a:spcPct val="110000"/>
              </a:lnSpc>
              <a:spcBef>
                <a:spcPts val="0"/>
              </a:spcBef>
              <a:spcAft>
                <a:spcPts val="600"/>
              </a:spcAft>
              <a:buNone/>
            </a:pPr>
            <a:r>
              <a:rPr lang="en-US" sz="2000" dirty="0">
                <a:latin typeface="+mn-lt"/>
                <a:hlinkClick r:id="rId7"/>
              </a:rPr>
              <a:t>https://www.youtube.com/playlist?list=PLvrp9iOILTQZQGtDnSDGViKDdRtIc13VX</a:t>
            </a:r>
            <a:r>
              <a:rPr lang="en-US" sz="2000" dirty="0">
                <a:latin typeface="+mn-lt"/>
              </a:rPr>
              <a:t> </a:t>
            </a:r>
          </a:p>
          <a:p>
            <a:pPr marL="0" indent="0">
              <a:lnSpc>
                <a:spcPct val="110000"/>
              </a:lnSpc>
              <a:spcBef>
                <a:spcPts val="0"/>
              </a:spcBef>
              <a:buNone/>
            </a:pPr>
            <a:r>
              <a:rPr lang="en-US" sz="2000" dirty="0">
                <a:latin typeface="+mn-lt"/>
              </a:rPr>
              <a:t>To sign up for Project Firstline e-mails, click here: </a:t>
            </a:r>
            <a:r>
              <a:rPr lang="en-US" sz="2000" dirty="0">
                <a:latin typeface="+mn-lt"/>
                <a:hlinkClick r:id="rId4"/>
              </a:rPr>
              <a:t>https://www.cdc.gov/infectioncontrol/projectfirstline/index.html</a:t>
            </a:r>
            <a:r>
              <a:rPr lang="en-US" sz="2000" dirty="0">
                <a:latin typeface="+mn-lt"/>
              </a:rPr>
              <a:t> </a:t>
            </a:r>
            <a:endParaRPr lang="en-US" sz="1200" dirty="0">
              <a:latin typeface="+mn-lt"/>
            </a:endParaRPr>
          </a:p>
        </p:txBody>
      </p:sp>
      <p:sp>
        <p:nvSpPr>
          <p:cNvPr id="7" name="Footer Placeholder 6">
            <a:extLst>
              <a:ext uri="{FF2B5EF4-FFF2-40B4-BE49-F238E27FC236}">
                <a16:creationId xmlns:a16="http://schemas.microsoft.com/office/drawing/2014/main" id="{81C83E36-34BA-47A1-88CD-9A503700F2D4}"/>
              </a:ext>
            </a:extLst>
          </p:cNvPr>
          <p:cNvSpPr>
            <a:spLocks noGrp="1"/>
          </p:cNvSpPr>
          <p:nvPr>
            <p:ph type="ftr" sz="quarter" idx="11"/>
          </p:nvPr>
        </p:nvSpPr>
        <p:spPr/>
        <p:txBody>
          <a:bodyPr/>
          <a:lstStyle/>
          <a:p>
            <a:r>
              <a:rPr lang="en-US" dirty="0"/>
              <a:t>PPE Part 3 – Respirators</a:t>
            </a:r>
          </a:p>
        </p:txBody>
      </p:sp>
      <p:sp>
        <p:nvSpPr>
          <p:cNvPr id="8" name="Slide Number Placeholder 7">
            <a:extLst>
              <a:ext uri="{FF2B5EF4-FFF2-40B4-BE49-F238E27FC236}">
                <a16:creationId xmlns:a16="http://schemas.microsoft.com/office/drawing/2014/main" id="{E39B37A8-679E-4C9C-9D91-D7DAE1A9761D}"/>
              </a:ext>
            </a:extLst>
          </p:cNvPr>
          <p:cNvSpPr>
            <a:spLocks noGrp="1"/>
          </p:cNvSpPr>
          <p:nvPr>
            <p:ph type="sldNum" sz="quarter" idx="12"/>
          </p:nvPr>
        </p:nvSpPr>
        <p:spPr/>
        <p:txBody>
          <a:bodyPr/>
          <a:lstStyle/>
          <a:p>
            <a:fld id="{0921C750-0A2B-4FC2-9266-872E12118BE5}" type="slidenum">
              <a:rPr lang="en-US" smtClean="0"/>
              <a:t>9</a:t>
            </a:fld>
            <a:endParaRPr lang="en-US" dirty="0"/>
          </a:p>
        </p:txBody>
      </p:sp>
    </p:spTree>
    <p:custDataLst>
      <p:tags r:id="rId1"/>
    </p:custDataLst>
    <p:extLst>
      <p:ext uri="{BB962C8B-B14F-4D97-AF65-F5344CB8AC3E}">
        <p14:creationId xmlns:p14="http://schemas.microsoft.com/office/powerpoint/2010/main" val="1529350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581B2-323C-4893-9793-70F724013DA7}"/>
              </a:ext>
            </a:extLst>
          </p:cNvPr>
          <p:cNvSpPr>
            <a:spLocks noGrp="1"/>
          </p:cNvSpPr>
          <p:nvPr>
            <p:ph type="title"/>
          </p:nvPr>
        </p:nvSpPr>
        <p:spPr/>
        <p:txBody>
          <a:bodyPr>
            <a:noAutofit/>
          </a:bodyPr>
          <a:lstStyle/>
          <a:p>
            <a:r>
              <a:rPr lang="en-US" dirty="0"/>
              <a:t>Feedback Form</a:t>
            </a:r>
          </a:p>
        </p:txBody>
      </p:sp>
      <p:pic>
        <p:nvPicPr>
          <p:cNvPr id="6" name="Picture 5" descr="A Hispanic female healthcare worker is pictured with pink, blue, yellow and tan background. Picture includes title: Project Firstline is for You.">
            <a:extLst>
              <a:ext uri="{FF2B5EF4-FFF2-40B4-BE49-F238E27FC236}">
                <a16:creationId xmlns:a16="http://schemas.microsoft.com/office/drawing/2014/main" id="{BFF949BA-4DD1-4058-BEAC-7DA14ED24E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9976" y="1317033"/>
            <a:ext cx="8072048" cy="4815678"/>
          </a:xfrm>
          <a:prstGeom prst="rect">
            <a:avLst/>
          </a:prstGeom>
          <a:effectLst>
            <a:glow rad="63500">
              <a:schemeClr val="bg1">
                <a:alpha val="7000"/>
              </a:schemeClr>
            </a:glow>
            <a:softEdge rad="635000"/>
          </a:effectLst>
        </p:spPr>
      </p:pic>
      <p:sp>
        <p:nvSpPr>
          <p:cNvPr id="3" name="Footer Placeholder 2">
            <a:extLst>
              <a:ext uri="{FF2B5EF4-FFF2-40B4-BE49-F238E27FC236}">
                <a16:creationId xmlns:a16="http://schemas.microsoft.com/office/drawing/2014/main" id="{C616F596-587A-4F46-B232-FF295C8B22BB}"/>
              </a:ext>
            </a:extLst>
          </p:cNvPr>
          <p:cNvSpPr>
            <a:spLocks noGrp="1"/>
          </p:cNvSpPr>
          <p:nvPr>
            <p:ph type="ftr" sz="quarter" idx="11"/>
          </p:nvPr>
        </p:nvSpPr>
        <p:spPr/>
        <p:txBody>
          <a:bodyPr/>
          <a:lstStyle/>
          <a:p>
            <a:r>
              <a:rPr lang="en-US" dirty="0"/>
              <a:t>PPE Part 3 – Respirators and N95s</a:t>
            </a:r>
          </a:p>
        </p:txBody>
      </p:sp>
      <p:sp>
        <p:nvSpPr>
          <p:cNvPr id="4" name="Slide Number Placeholder 3">
            <a:extLst>
              <a:ext uri="{FF2B5EF4-FFF2-40B4-BE49-F238E27FC236}">
                <a16:creationId xmlns:a16="http://schemas.microsoft.com/office/drawing/2014/main" id="{72E17B06-25C8-4E87-9746-8E7734D77905}"/>
              </a:ext>
            </a:extLst>
          </p:cNvPr>
          <p:cNvSpPr>
            <a:spLocks noGrp="1"/>
          </p:cNvSpPr>
          <p:nvPr>
            <p:ph type="sldNum" sz="quarter" idx="12"/>
          </p:nvPr>
        </p:nvSpPr>
        <p:spPr/>
        <p:txBody>
          <a:bodyPr/>
          <a:lstStyle/>
          <a:p>
            <a:fld id="{0921C750-0A2B-4FC2-9266-872E12118BE5}" type="slidenum">
              <a:rPr lang="en-US" smtClean="0"/>
              <a:pPr/>
              <a:t>10</a:t>
            </a:fld>
            <a:endParaRPr lang="en-US" dirty="0"/>
          </a:p>
        </p:txBody>
      </p:sp>
    </p:spTree>
    <p:custDataLst>
      <p:tags r:id="rId1"/>
    </p:custDataLst>
    <p:extLst>
      <p:ext uri="{BB962C8B-B14F-4D97-AF65-F5344CB8AC3E}">
        <p14:creationId xmlns:p14="http://schemas.microsoft.com/office/powerpoint/2010/main" val="292796874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9"/>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3780_PFL_PPT_template_Avenir_2-26-21_DRAFT">
  <a:themeElements>
    <a:clrScheme name="Custom 11">
      <a:dk1>
        <a:sysClr val="windowText" lastClr="000000"/>
      </a:dk1>
      <a:lt1>
        <a:srgbClr val="FFFFFF"/>
      </a:lt1>
      <a:dk2>
        <a:srgbClr val="7D4578"/>
      </a:dk2>
      <a:lt2>
        <a:srgbClr val="78B441"/>
      </a:lt2>
      <a:accent1>
        <a:srgbClr val="13619C"/>
      </a:accent1>
      <a:accent2>
        <a:srgbClr val="2C998A"/>
      </a:accent2>
      <a:accent3>
        <a:srgbClr val="FAAA51"/>
      </a:accent3>
      <a:accent4>
        <a:srgbClr val="123E67"/>
      </a:accent4>
      <a:accent5>
        <a:srgbClr val="CC314E"/>
      </a:accent5>
      <a:accent6>
        <a:srgbClr val="F4DF4D"/>
      </a:accent6>
      <a:hlink>
        <a:srgbClr val="1F419A"/>
      </a:hlink>
      <a:folHlink>
        <a:srgbClr val="5052A3"/>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000C7441-9561-4DBA-819E-24C06F538D37}" vid="{5E2362F0-5FBD-4C93-8ADE-1DD9536CF8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5F485B01A3A34F891D43205E7DAD81" ma:contentTypeVersion="8" ma:contentTypeDescription="Create a new document." ma:contentTypeScope="" ma:versionID="d8b99d4cb00ce87dd688e51ea032a392">
  <xsd:schema xmlns:xsd="http://www.w3.org/2001/XMLSchema" xmlns:xs="http://www.w3.org/2001/XMLSchema" xmlns:p="http://schemas.microsoft.com/office/2006/metadata/properties" xmlns:ns2="5235e465-a1b6-4e23-bde6-ae74580a0b42" xmlns:ns3="ce605838-ffbc-4e91-a64d-a402b5800cef" targetNamespace="http://schemas.microsoft.com/office/2006/metadata/properties" ma:root="true" ma:fieldsID="ca7cda75292cc033b008f622b03fadad" ns2:_="" ns3:_="">
    <xsd:import namespace="5235e465-a1b6-4e23-bde6-ae74580a0b42"/>
    <xsd:import namespace="ce605838-ffbc-4e91-a64d-a402b5800cef"/>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35e465-a1b6-4e23-bde6-ae74580a0b4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e605838-ffbc-4e91-a64d-a402b5800ce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5235e465-a1b6-4e23-bde6-ae74580a0b42">MQJEE5KTM3DE-395609987-138</_dlc_DocId>
    <_dlc_DocIdUrl xmlns="5235e465-a1b6-4e23-bde6-ae74580a0b42">
      <Url>https://cdcpartners.sharepoint.com/sites/NCEZID/DHQP/NHCIPCTrainingCollab/_layouts/15/DocIdRedir.aspx?ID=MQJEE5KTM3DE-395609987-138</Url>
      <Description>MQJEE5KTM3DE-395609987-138</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F74A83E0-113C-4BB0-9A23-8A818F43AF8B}"/>
</file>

<file path=customXml/itemProps2.xml><?xml version="1.0" encoding="utf-8"?>
<ds:datastoreItem xmlns:ds="http://schemas.openxmlformats.org/officeDocument/2006/customXml" ds:itemID="{9B352214-8F75-49AC-A2BD-76678AB9C8A4}">
  <ds:schemaRefs>
    <ds:schemaRef ds:uri="http://schemas.microsoft.com/sharepoint/v3/contenttype/forms"/>
  </ds:schemaRefs>
</ds:datastoreItem>
</file>

<file path=customXml/itemProps3.xml><?xml version="1.0" encoding="utf-8"?>
<ds:datastoreItem xmlns:ds="http://schemas.openxmlformats.org/officeDocument/2006/customXml" ds:itemID="{1CB03E63-A999-4428-B2B4-E0676FFD030C}">
  <ds:schemaRefs>
    <ds:schemaRef ds:uri="http://schemas.microsoft.com/office/infopath/2007/PartnerControls"/>
    <ds:schemaRef ds:uri="http://purl.org/dc/dcmitype/"/>
    <ds:schemaRef ds:uri="http://purl.org/dc/elements/1.1/"/>
    <ds:schemaRef ds:uri="http://www.w3.org/XML/1998/namespace"/>
    <ds:schemaRef ds:uri="7c162c85-2e33-4418-8d6a-3c9ae40ca8a5"/>
    <ds:schemaRef ds:uri="cc8a450b-1a11-4e56-adcc-c88acab015c1"/>
    <ds:schemaRef ds:uri="http://schemas.microsoft.com/office/2006/documentManagement/types"/>
    <ds:schemaRef ds:uri="http://schemas.openxmlformats.org/package/2006/metadata/core-properties"/>
    <ds:schemaRef ds:uri="http://purl.org/dc/terms/"/>
    <ds:schemaRef ds:uri="http://schemas.microsoft.com/office/2006/metadata/properties"/>
  </ds:schemaRefs>
</ds:datastoreItem>
</file>

<file path=customXml/itemProps4.xml><?xml version="1.0" encoding="utf-8"?>
<ds:datastoreItem xmlns:ds="http://schemas.openxmlformats.org/officeDocument/2006/customXml" ds:itemID="{92FBFF59-ADA4-4CEF-AB11-D02701183B8F}"/>
</file>

<file path=docProps/app.xml><?xml version="1.0" encoding="utf-8"?>
<Properties xmlns="http://schemas.openxmlformats.org/officeDocument/2006/extended-properties" xmlns:vt="http://schemas.openxmlformats.org/officeDocument/2006/docPropsVTypes">
  <Template>13870_PFL_CleaningDisinfection_60min_v1</Template>
  <TotalTime>10147</TotalTime>
  <Words>1896</Words>
  <Application>Microsoft Office PowerPoint</Application>
  <PresentationFormat>Widescreen</PresentationFormat>
  <Paragraphs>157</Paragraphs>
  <Slides>10</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Arial</vt:lpstr>
      <vt:lpstr>Calibri</vt:lpstr>
      <vt:lpstr>Calibri Light</vt:lpstr>
      <vt:lpstr>Century Gothic</vt:lpstr>
      <vt:lpstr>Courier New</vt:lpstr>
      <vt:lpstr>Symbol</vt:lpstr>
      <vt:lpstr>Wingdings</vt:lpstr>
      <vt:lpstr>13780_PFL_PPT_template_Avenir_2-26-21_DRAFT</vt:lpstr>
      <vt:lpstr>Topic 11:  Ppe part 3 –  Respirators and N95s</vt:lpstr>
      <vt:lpstr>Agenda</vt:lpstr>
      <vt:lpstr>Learning Objectives</vt:lpstr>
      <vt:lpstr>What is a respirator?</vt:lpstr>
      <vt:lpstr>What is an n95 Respirator?</vt:lpstr>
      <vt:lpstr>Reflection </vt:lpstr>
      <vt:lpstr>Questions?</vt:lpstr>
      <vt:lpstr>Key takeaways</vt:lpstr>
      <vt:lpstr>Resources and Future Training sessions</vt:lpstr>
      <vt:lpstr>Feedback Form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11: PPE Part 3 – Respirators and N95s</dc:title>
  <dc:subject>PPE – Respirators and N95s</dc:subject>
  <dc:creator>Centers for Disease Control and Prevention (CDC)</dc:creator>
  <cp:keywords>Project Firstline, Infection Control Training, COVID-19, Infection Control, CDC, PPE, Respirators, N95s</cp:keywords>
  <cp:lastModifiedBy>Ortiz, Madeleine (CDC/DDID/NCEZID/DHQP) (CTR)</cp:lastModifiedBy>
  <cp:revision>275</cp:revision>
  <dcterms:created xsi:type="dcterms:W3CDTF">2021-01-21T13:57:54Z</dcterms:created>
  <dcterms:modified xsi:type="dcterms:W3CDTF">2021-09-16T20:25:16Z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2021-01-21T14:22:36Z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cbce9e60-b3e8-4884-83d6-0ecd7f9707f9</vt:lpwstr>
  </property>
  <property fmtid="{D5CDD505-2E9C-101B-9397-08002B2CF9AE}" pid="8" name="MSIP_Label_7b94a7b8-f06c-4dfe-bdcc-9b548fd58c31_ContentBits">
    <vt:lpwstr>0</vt:lpwstr>
  </property>
  <property fmtid="{D5CDD505-2E9C-101B-9397-08002B2CF9AE}" pid="9" name="ContentTypeId">
    <vt:lpwstr>0x0101009B5F485B01A3A34F891D43205E7DAD81</vt:lpwstr>
  </property>
  <property fmtid="{D5CDD505-2E9C-101B-9397-08002B2CF9AE}" pid="10" name="_dlc_DocIdItemGuid">
    <vt:lpwstr>2a7fd142-3483-4106-82ee-3cd89113eb93</vt:lpwstr>
  </property>
  <property fmtid="{D5CDD505-2E9C-101B-9397-08002B2CF9AE}" pid="11" name="ArticulateGUID">
    <vt:lpwstr>05334954-04B9-4325-9EDB-88FD47F3D73F</vt:lpwstr>
  </property>
  <property fmtid="{D5CDD505-2E9C-101B-9397-08002B2CF9AE}" pid="12" name="ArticulatePath">
    <vt:lpwstr>Project Firstline MultiDoseVial Slides_60min_v2</vt:lpwstr>
  </property>
</Properties>
</file>